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6DC1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5EE9A7-FFE8-4CCB-9953-B4DD4887A09C}" v="288" dt="2024-03-24T13:18:23.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60"/>
  </p:normalViewPr>
  <p:slideViewPr>
    <p:cSldViewPr snapToGrid="0">
      <p:cViewPr varScale="1">
        <p:scale>
          <a:sx n="72" d="100"/>
          <a:sy n="72" d="100"/>
        </p:scale>
        <p:origin x="5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3/26/2024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3/26/2024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3/26/2024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3/26/2024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3/26/2024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3/26/2024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3/26/2024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3/26/2024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3/26/2024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3/26/2024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Retail Analysis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b="1" u="sng" dirty="0">
                <a:solidFill>
                  <a:schemeClr val="tx1">
                    <a:lumMod val="85000"/>
                    <a:lumOff val="15000"/>
                  </a:schemeClr>
                </a:solidFill>
              </a:rPr>
              <a:t>Ankit Kumar</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13CBFC-58E7-C538-A44F-2C103D076EDB}"/>
              </a:ext>
            </a:extLst>
          </p:cNvPr>
          <p:cNvSpPr/>
          <p:nvPr/>
        </p:nvSpPr>
        <p:spPr>
          <a:xfrm>
            <a:off x="101600" y="101600"/>
            <a:ext cx="2235200" cy="711200"/>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rPr>
              <a:t>Customer Analysis</a:t>
            </a:r>
          </a:p>
        </p:txBody>
      </p:sp>
      <p:pic>
        <p:nvPicPr>
          <p:cNvPr id="3" name="Picture 2">
            <a:extLst>
              <a:ext uri="{FF2B5EF4-FFF2-40B4-BE49-F238E27FC236}">
                <a16:creationId xmlns:a16="http://schemas.microsoft.com/office/drawing/2014/main" id="{3533362B-628B-F87A-7679-BA2906E5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 y="927652"/>
            <a:ext cx="11637010" cy="547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13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82D2F5-CC32-02AB-9359-063F286EDE24}"/>
              </a:ext>
            </a:extLst>
          </p:cNvPr>
          <p:cNvSpPr/>
          <p:nvPr/>
        </p:nvSpPr>
        <p:spPr>
          <a:xfrm>
            <a:off x="278296" y="119270"/>
            <a:ext cx="11489634" cy="1285460"/>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How does the sales performance of top customers compare to the rest? (Visual: Sales contribution by top customers vs. others) </a:t>
            </a:r>
            <a:r>
              <a:rPr lang="en-US" sz="1800" dirty="0">
                <a:solidFill>
                  <a:schemeClr val="tx1"/>
                </a:solidFill>
              </a:rPr>
              <a:t>Utilize Power BI visuals to present trends over time for top customers versus others.</a:t>
            </a:r>
          </a:p>
          <a:p>
            <a:r>
              <a:rPr lang="en-US" sz="1800" dirty="0">
                <a:solidFill>
                  <a:schemeClr val="tx1"/>
                </a:solidFill>
              </a:rPr>
              <a:t>Consider using slicers or filters to allow interactive analysis of sales performance by customer segments, regions, or products.</a:t>
            </a:r>
          </a:p>
        </p:txBody>
      </p:sp>
      <p:pic>
        <p:nvPicPr>
          <p:cNvPr id="3" name="Picture 2">
            <a:extLst>
              <a:ext uri="{FF2B5EF4-FFF2-40B4-BE49-F238E27FC236}">
                <a16:creationId xmlns:a16="http://schemas.microsoft.com/office/drawing/2014/main" id="{748A0C9B-DFC7-9016-E89C-4883592F8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6" y="1709530"/>
            <a:ext cx="11489634" cy="464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668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75E902-CE6F-01AB-6E81-696F5A1CDEFC}"/>
              </a:ext>
            </a:extLst>
          </p:cNvPr>
          <p:cNvSpPr/>
          <p:nvPr/>
        </p:nvSpPr>
        <p:spPr>
          <a:xfrm>
            <a:off x="8016596" y="619991"/>
            <a:ext cx="3949148" cy="50490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What is the distribution of customers across different demographic segments? (Visual: Customer segmentation by demographics)</a:t>
            </a:r>
            <a:br>
              <a:rPr lang="en-US" sz="2000" dirty="0">
                <a:solidFill>
                  <a:schemeClr val="tx1"/>
                </a:solidFill>
              </a:rPr>
            </a:br>
            <a:r>
              <a:rPr lang="en-US" sz="2000" dirty="0">
                <a:solidFill>
                  <a:schemeClr val="tx1"/>
                </a:solidFill>
              </a:rPr>
              <a:t>Identify the most significant demographic segments (e.g., which country has the highest number of customers).</a:t>
            </a:r>
          </a:p>
          <a:p>
            <a:r>
              <a:rPr lang="en-US" sz="2000" dirty="0">
                <a:solidFill>
                  <a:schemeClr val="tx1"/>
                </a:solidFill>
              </a:rPr>
              <a:t>Analyze patterns or anomalies (e.g., unexpected concentration of customers in a specific city or region).</a:t>
            </a:r>
          </a:p>
        </p:txBody>
      </p:sp>
      <p:pic>
        <p:nvPicPr>
          <p:cNvPr id="3" name="Picture 2">
            <a:extLst>
              <a:ext uri="{FF2B5EF4-FFF2-40B4-BE49-F238E27FC236}">
                <a16:creationId xmlns:a16="http://schemas.microsoft.com/office/drawing/2014/main" id="{FBA3ADFF-FB16-2133-22E0-4E7396162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55" y="106018"/>
            <a:ext cx="6850405" cy="30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2DC47CCB-2795-6D0A-E156-43F8D3101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56" y="3265158"/>
            <a:ext cx="6850404"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921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3B8C64-8446-244B-2B2B-638C143A4C52}"/>
              </a:ext>
            </a:extLst>
          </p:cNvPr>
          <p:cNvSpPr/>
          <p:nvPr/>
        </p:nvSpPr>
        <p:spPr>
          <a:xfrm>
            <a:off x="265043" y="159026"/>
            <a:ext cx="11330609" cy="2014331"/>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How does the performance of sales employees vary across different regions? (Visual: Employee performance by region).</a:t>
            </a:r>
            <a:br>
              <a:rPr lang="en-US" sz="1800" dirty="0">
                <a:solidFill>
                  <a:schemeClr val="tx1"/>
                </a:solidFill>
              </a:rPr>
            </a:br>
            <a:r>
              <a:rPr lang="en-US" sz="1800" b="1" dirty="0">
                <a:solidFill>
                  <a:schemeClr val="tx1"/>
                </a:solidFill>
              </a:rPr>
              <a:t>Identify Top Performers:</a:t>
            </a:r>
            <a:endParaRPr lang="en-US" sz="1800" dirty="0">
              <a:solidFill>
                <a:schemeClr val="tx1"/>
              </a:solidFill>
            </a:endParaRPr>
          </a:p>
          <a:p>
            <a:r>
              <a:rPr lang="en-US" sz="1800" dirty="0">
                <a:solidFill>
                  <a:schemeClr val="tx1"/>
                </a:solidFill>
              </a:rPr>
              <a:t>Highlight top-performing sales employees across regions based on sales volume, conversion rates, or other relevant metrics.</a:t>
            </a:r>
          </a:p>
        </p:txBody>
      </p:sp>
      <p:pic>
        <p:nvPicPr>
          <p:cNvPr id="3" name="Picture 2">
            <a:extLst>
              <a:ext uri="{FF2B5EF4-FFF2-40B4-BE49-F238E27FC236}">
                <a16:creationId xmlns:a16="http://schemas.microsoft.com/office/drawing/2014/main" id="{B3C6E434-3125-AFA6-D021-6C3A063E4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582" y="2279374"/>
            <a:ext cx="8136835" cy="405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676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FEEAA8-06A6-A220-D851-59F867951D03}"/>
              </a:ext>
            </a:extLst>
          </p:cNvPr>
          <p:cNvSpPr/>
          <p:nvPr/>
        </p:nvSpPr>
        <p:spPr>
          <a:xfrm>
            <a:off x="145774" y="92766"/>
            <a:ext cx="3008243" cy="755374"/>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u="sng" dirty="0">
                <a:solidFill>
                  <a:schemeClr val="tx1"/>
                </a:solidFill>
              </a:rPr>
              <a:t>Product Analysis</a:t>
            </a:r>
          </a:p>
        </p:txBody>
      </p:sp>
      <p:pic>
        <p:nvPicPr>
          <p:cNvPr id="3" name="Picture 2">
            <a:extLst>
              <a:ext uri="{FF2B5EF4-FFF2-40B4-BE49-F238E27FC236}">
                <a16:creationId xmlns:a16="http://schemas.microsoft.com/office/drawing/2014/main" id="{B229BE04-EED8-F0E8-CE32-0C29582B7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4" y="1007165"/>
            <a:ext cx="11953461" cy="538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80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FA6D60-ECB1-E3DB-60AF-3D93D20018B5}"/>
              </a:ext>
            </a:extLst>
          </p:cNvPr>
          <p:cNvSpPr/>
          <p:nvPr/>
        </p:nvSpPr>
        <p:spPr>
          <a:xfrm>
            <a:off x="251791" y="212035"/>
            <a:ext cx="11714922" cy="1364974"/>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How does monthly revenue vary across different product categories? (Visual: Monthly revenue by product category) </a:t>
            </a:r>
            <a:r>
              <a:rPr lang="en-US" sz="1800" dirty="0">
                <a:solidFill>
                  <a:schemeClr val="tx1"/>
                </a:solidFill>
              </a:rPr>
              <a:t>Observe the fluctuation in revenue across months for different product categories.</a:t>
            </a:r>
          </a:p>
          <a:p>
            <a:r>
              <a:rPr lang="en-US" sz="1800" dirty="0">
                <a:solidFill>
                  <a:schemeClr val="tx1"/>
                </a:solidFill>
              </a:rPr>
              <a:t>Identify peak months or seasonal trends for specific product categories. Compare the performance of various product lines over time. Highlight any significant changes or anomalies in revenue for </a:t>
            </a:r>
            <a:r>
              <a:rPr lang="en-US" dirty="0">
                <a:solidFill>
                  <a:schemeClr val="tx1"/>
                </a:solidFill>
              </a:rPr>
              <a:t>P</a:t>
            </a:r>
            <a:r>
              <a:rPr lang="en-US" sz="1800" dirty="0">
                <a:solidFill>
                  <a:schemeClr val="tx1"/>
                </a:solidFill>
              </a:rPr>
              <a:t>articular category</a:t>
            </a:r>
            <a:r>
              <a:rPr lang="en-US" sz="2000" dirty="0">
                <a:solidFill>
                  <a:schemeClr val="tx1"/>
                </a:solidFill>
              </a:rPr>
              <a:t>.</a:t>
            </a:r>
          </a:p>
        </p:txBody>
      </p:sp>
      <p:pic>
        <p:nvPicPr>
          <p:cNvPr id="3" name="Picture 2">
            <a:extLst>
              <a:ext uri="{FF2B5EF4-FFF2-40B4-BE49-F238E27FC236}">
                <a16:creationId xmlns:a16="http://schemas.microsoft.com/office/drawing/2014/main" id="{54B0D8F1-9B02-26AB-E49E-9CE90A190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91" y="1749287"/>
            <a:ext cx="11714922" cy="438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534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F23ADF5-F8B4-3139-C641-5BAB9E3011DF}"/>
              </a:ext>
            </a:extLst>
          </p:cNvPr>
          <p:cNvSpPr/>
          <p:nvPr/>
        </p:nvSpPr>
        <p:spPr>
          <a:xfrm>
            <a:off x="477078" y="251791"/>
            <a:ext cx="11184835" cy="1908313"/>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What is the trend in customer order volume over the past year? (Visual: Monthly order volume trend)</a:t>
            </a:r>
            <a:br>
              <a:rPr lang="en-US" sz="2000" dirty="0">
                <a:solidFill>
                  <a:schemeClr val="tx1"/>
                </a:solidFill>
              </a:rPr>
            </a:br>
            <a:r>
              <a:rPr lang="en-US" sz="1800" dirty="0">
                <a:solidFill>
                  <a:schemeClr val="tx1"/>
                </a:solidFill>
              </a:rPr>
              <a:t>There is a general upward trend in the number of orders placed over the year. This could be due to a number of factors, such as increased marketing, product expansion, or simply a growing customer base.</a:t>
            </a:r>
          </a:p>
          <a:p>
            <a:r>
              <a:rPr lang="en-US" sz="1800" dirty="0">
                <a:solidFill>
                  <a:schemeClr val="tx1"/>
                </a:solidFill>
              </a:rPr>
              <a:t>There are a few spikes in the data that don't appear to be related to seasonality. For example, there is a spike in orders in October 2003 and another in March 2004. These spikes could be due to promotions, product launches, or other events</a:t>
            </a:r>
          </a:p>
        </p:txBody>
      </p:sp>
      <p:pic>
        <p:nvPicPr>
          <p:cNvPr id="5" name="Picture 2">
            <a:extLst>
              <a:ext uri="{FF2B5EF4-FFF2-40B4-BE49-F238E27FC236}">
                <a16:creationId xmlns:a16="http://schemas.microsoft.com/office/drawing/2014/main" id="{26EA8668-A734-2BFC-9861-612EB8617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7" y="2319130"/>
            <a:ext cx="11184835" cy="3500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167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3358194-AB5F-A5D9-7543-708C10F37796}"/>
              </a:ext>
            </a:extLst>
          </p:cNvPr>
          <p:cNvSpPr/>
          <p:nvPr/>
        </p:nvSpPr>
        <p:spPr>
          <a:xfrm>
            <a:off x="5892801" y="116114"/>
            <a:ext cx="6113670" cy="3512457"/>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What is the distribution of product sales across different product lines? (Visual: Product sales by product line)</a:t>
            </a:r>
            <a:br>
              <a:rPr lang="en-US" sz="2000" dirty="0">
                <a:solidFill>
                  <a:schemeClr val="tx1"/>
                </a:solidFill>
              </a:rPr>
            </a:br>
            <a:r>
              <a:rPr lang="en-US" sz="1800" dirty="0">
                <a:solidFill>
                  <a:schemeClr val="tx1"/>
                </a:solidFill>
              </a:rPr>
              <a:t>The data appears to be for a single company. This is because the graph only shows sales data for four product lines. It is likely that a company would only sell a limited number of product lines.</a:t>
            </a:r>
          </a:p>
          <a:p>
            <a:r>
              <a:rPr lang="en-US" sz="1800" dirty="0">
                <a:solidFill>
                  <a:schemeClr val="tx1"/>
                </a:solidFill>
              </a:rPr>
              <a:t>The data does not include sales for all products. This is because the graph only shows sales data for four product lines. It is possible that the company also sells other products, such as boats or buses.</a:t>
            </a:r>
            <a:endParaRPr lang="en-US" sz="2000" dirty="0">
              <a:solidFill>
                <a:schemeClr val="tx1"/>
              </a:solidFill>
            </a:endParaRPr>
          </a:p>
          <a:p>
            <a:endParaRPr lang="en-US" dirty="0">
              <a:solidFill>
                <a:schemeClr val="tx1"/>
              </a:solidFill>
            </a:endParaRPr>
          </a:p>
        </p:txBody>
      </p:sp>
      <p:pic>
        <p:nvPicPr>
          <p:cNvPr id="3" name="Picture 3">
            <a:extLst>
              <a:ext uri="{FF2B5EF4-FFF2-40B4-BE49-F238E27FC236}">
                <a16:creationId xmlns:a16="http://schemas.microsoft.com/office/drawing/2014/main" id="{EAECAA38-DAF5-050D-4C48-52C866A0B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16114"/>
            <a:ext cx="5664202" cy="351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3582B260-45B0-A4E2-79B8-993769B01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3742912"/>
            <a:ext cx="7783287" cy="265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859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9B08AD-A2F1-6081-C0B7-5CE5E7CCA02D}"/>
              </a:ext>
            </a:extLst>
          </p:cNvPr>
          <p:cNvSpPr/>
          <p:nvPr/>
        </p:nvSpPr>
        <p:spPr>
          <a:xfrm>
            <a:off x="449943" y="0"/>
            <a:ext cx="11393714" cy="2372139"/>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How does the profitability of different products compare based on their quantity in stock? (Visual: Profitability vs. quantity in stock)</a:t>
            </a:r>
            <a:br>
              <a:rPr lang="en-US" sz="2000" dirty="0">
                <a:solidFill>
                  <a:schemeClr val="tx1"/>
                </a:solidFill>
              </a:rPr>
            </a:br>
            <a:r>
              <a:rPr lang="en-US" sz="1800" dirty="0">
                <a:solidFill>
                  <a:schemeClr val="tx1"/>
                </a:solidFill>
              </a:rPr>
              <a:t>Classic cars are the most profitable product line, followed by planes. This is likely due to the high cost of these vehicles and the limited number of them available on the market.</a:t>
            </a:r>
            <a:br>
              <a:rPr lang="en-US" sz="1800" dirty="0">
                <a:solidFill>
                  <a:schemeClr val="tx1"/>
                </a:solidFill>
              </a:rPr>
            </a:br>
            <a:r>
              <a:rPr lang="en-US" sz="1800" dirty="0">
                <a:solidFill>
                  <a:schemeClr val="tx1"/>
                </a:solidFill>
              </a:rPr>
              <a:t>There is a significant gap between the profitability of classic cars and planes and the profitability of the other product lines. </a:t>
            </a:r>
          </a:p>
          <a:p>
            <a:endParaRPr lang="en-US" sz="2000" dirty="0">
              <a:solidFill>
                <a:schemeClr val="tx1"/>
              </a:solidFill>
            </a:endParaRPr>
          </a:p>
          <a:p>
            <a:endParaRPr lang="en-US" dirty="0"/>
          </a:p>
        </p:txBody>
      </p:sp>
      <p:pic>
        <p:nvPicPr>
          <p:cNvPr id="3" name="Picture 2">
            <a:extLst>
              <a:ext uri="{FF2B5EF4-FFF2-40B4-BE49-F238E27FC236}">
                <a16:creationId xmlns:a16="http://schemas.microsoft.com/office/drawing/2014/main" id="{E8421524-DD27-E633-7738-A18840519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343" y="2401167"/>
            <a:ext cx="7532914" cy="39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950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9F6CFA-9C5A-076B-4B8E-BA65CB7B9D90}"/>
              </a:ext>
            </a:extLst>
          </p:cNvPr>
          <p:cNvSpPr/>
          <p:nvPr/>
        </p:nvSpPr>
        <p:spPr>
          <a:xfrm>
            <a:off x="159657" y="145143"/>
            <a:ext cx="3309257" cy="610231"/>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tx1"/>
                </a:solidFill>
              </a:rPr>
              <a:t>Demographic Analysis</a:t>
            </a:r>
          </a:p>
        </p:txBody>
      </p:sp>
      <p:pic>
        <p:nvPicPr>
          <p:cNvPr id="3" name="Picture 2">
            <a:extLst>
              <a:ext uri="{FF2B5EF4-FFF2-40B4-BE49-F238E27FC236}">
                <a16:creationId xmlns:a16="http://schemas.microsoft.com/office/drawing/2014/main" id="{89ACC605-0F91-2DD6-C32D-79693DC5F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57" y="914400"/>
            <a:ext cx="11843657" cy="538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54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screenshot of a website&#10;&#10;Description automatically generated">
            <a:extLst>
              <a:ext uri="{FF2B5EF4-FFF2-40B4-BE49-F238E27FC236}">
                <a16:creationId xmlns:a16="http://schemas.microsoft.com/office/drawing/2014/main" id="{F686F91F-CC6C-CDE6-9735-418A0CE2F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886" y="1"/>
            <a:ext cx="7112000" cy="6400800"/>
          </a:xfrm>
          <a:prstGeom prst="rect">
            <a:avLst/>
          </a:prstGeom>
        </p:spPr>
      </p:pic>
    </p:spTree>
    <p:extLst>
      <p:ext uri="{BB962C8B-B14F-4D97-AF65-F5344CB8AC3E}">
        <p14:creationId xmlns:p14="http://schemas.microsoft.com/office/powerpoint/2010/main" val="1442869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3641591-471A-E249-EF45-C7A129C4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136571" cy="635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9A2D013C-EE16-F9C9-D8AA-533099B3A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171" y="2915478"/>
            <a:ext cx="6611258" cy="344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Rounded Corners 3">
            <a:extLst>
              <a:ext uri="{FF2B5EF4-FFF2-40B4-BE49-F238E27FC236}">
                <a16:creationId xmlns:a16="http://schemas.microsoft.com/office/drawing/2014/main" id="{CD5D0D5B-329B-DC05-405D-187746AA4C38}"/>
              </a:ext>
            </a:extLst>
          </p:cNvPr>
          <p:cNvSpPr/>
          <p:nvPr/>
        </p:nvSpPr>
        <p:spPr>
          <a:xfrm>
            <a:off x="4281714" y="130629"/>
            <a:ext cx="7808686" cy="2665579"/>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What is the correlation between customer demographics and purchase frequency? (Visual: Customer demographics vs. purchase frequency)</a:t>
            </a:r>
            <a:br>
              <a:rPr lang="en-US" sz="1600" dirty="0">
                <a:solidFill>
                  <a:schemeClr val="tx1"/>
                </a:solidFill>
              </a:rPr>
            </a:br>
            <a:r>
              <a:rPr lang="en-US" sz="1600" dirty="0">
                <a:solidFill>
                  <a:schemeClr val="tx1"/>
                </a:solidFill>
              </a:rPr>
              <a:t>City purchase frequency varies greatly by location. Paris, New York City, and Boston lead with over 8 purchases per month on average. Meanwhile, cities like Allentown and Charleroi average under 3 purchases per month.</a:t>
            </a:r>
          </a:p>
          <a:p>
            <a:r>
              <a:rPr lang="en-US" sz="1600" dirty="0">
                <a:solidFill>
                  <a:schemeClr val="tx1"/>
                </a:solidFill>
              </a:rPr>
              <a:t>US and European cities dominate the top 10. This could be due to factors like higher disposable income, larger populations, or more developed e-commerce infrastructure.</a:t>
            </a:r>
          </a:p>
          <a:p>
            <a:r>
              <a:rPr lang="en-US" sz="1600" dirty="0">
                <a:solidFill>
                  <a:schemeClr val="tx1"/>
                </a:solidFill>
              </a:rPr>
              <a:t>Australia and New Zealand also have a strong showing. Melbourne and Auckland both rank in the top 10, suggesting these developed Pacific Rim cities have active consumer bases.</a:t>
            </a:r>
          </a:p>
        </p:txBody>
      </p:sp>
    </p:spTree>
    <p:extLst>
      <p:ext uri="{BB962C8B-B14F-4D97-AF65-F5344CB8AC3E}">
        <p14:creationId xmlns:p14="http://schemas.microsoft.com/office/powerpoint/2010/main" val="69908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26FFC1-6BB0-F817-9954-E08C7E90113E}"/>
              </a:ext>
            </a:extLst>
          </p:cNvPr>
          <p:cNvSpPr>
            <a:spLocks noGrp="1"/>
          </p:cNvSpPr>
          <p:nvPr>
            <p:ph type="title"/>
          </p:nvPr>
        </p:nvSpPr>
        <p:spPr/>
        <p:txBody>
          <a:bodyPr/>
          <a:lstStyle/>
          <a:p>
            <a:r>
              <a:rPr lang="en-IN" dirty="0"/>
              <a:t>EDA Problem</a:t>
            </a:r>
          </a:p>
        </p:txBody>
      </p:sp>
      <p:sp>
        <p:nvSpPr>
          <p:cNvPr id="4" name="Text Placeholder 3">
            <a:extLst>
              <a:ext uri="{FF2B5EF4-FFF2-40B4-BE49-F238E27FC236}">
                <a16:creationId xmlns:a16="http://schemas.microsoft.com/office/drawing/2014/main" id="{FA00EBE3-C832-8182-D91B-D68DCB4F1805}"/>
              </a:ext>
            </a:extLst>
          </p:cNvPr>
          <p:cNvSpPr>
            <a:spLocks noGrp="1"/>
          </p:cNvSpPr>
          <p:nvPr>
            <p:ph type="body" sz="half" idx="2"/>
          </p:nvPr>
        </p:nvSpPr>
        <p:spPr/>
        <p:txBody>
          <a:bodyPr>
            <a:normAutofit/>
          </a:bodyPr>
          <a:lstStyle/>
          <a:p>
            <a:r>
              <a:rPr lang="en-IN" sz="3200" dirty="0"/>
              <a:t>Statements</a:t>
            </a:r>
          </a:p>
        </p:txBody>
      </p:sp>
      <p:pic>
        <p:nvPicPr>
          <p:cNvPr id="10" name="Picture Placeholder 9" descr="A person standing next to a cellphone">
            <a:extLst>
              <a:ext uri="{FF2B5EF4-FFF2-40B4-BE49-F238E27FC236}">
                <a16:creationId xmlns:a16="http://schemas.microsoft.com/office/drawing/2014/main" id="{16F289AF-BD35-BA0D-18A5-0DE13D854E7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320" b="16320"/>
          <a:stretch>
            <a:fillRect/>
          </a:stretch>
        </p:blipFill>
        <p:spPr/>
      </p:pic>
    </p:spTree>
    <p:extLst>
      <p:ext uri="{BB962C8B-B14F-4D97-AF65-F5344CB8AC3E}">
        <p14:creationId xmlns:p14="http://schemas.microsoft.com/office/powerpoint/2010/main" val="20178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7F2C9-66FA-BEBE-FB4F-AD303469EED9}"/>
              </a:ext>
            </a:extLst>
          </p:cNvPr>
          <p:cNvSpPr txBox="1"/>
          <p:nvPr/>
        </p:nvSpPr>
        <p:spPr>
          <a:xfrm>
            <a:off x="2643188" y="0"/>
            <a:ext cx="6643687" cy="923330"/>
          </a:xfrm>
          <a:prstGeom prst="rect">
            <a:avLst/>
          </a:prstGeom>
          <a:noFill/>
        </p:spPr>
        <p:txBody>
          <a:bodyPr wrap="square" rtlCol="0">
            <a:spAutoFit/>
          </a:bodyPr>
          <a:lstStyle/>
          <a:p>
            <a:r>
              <a:rPr lang="en-US" dirty="0"/>
              <a:t>Which factors contribute to the highest sales in a particular region?</a:t>
            </a:r>
            <a:br>
              <a:rPr lang="en-US" dirty="0"/>
            </a:br>
            <a:r>
              <a:rPr lang="en-US" sz="1400" dirty="0"/>
              <a:t>Conclusion</a:t>
            </a:r>
            <a:r>
              <a:rPr lang="en-US" dirty="0"/>
              <a:t>: </a:t>
            </a:r>
          </a:p>
          <a:p>
            <a:endParaRPr lang="en-US" dirty="0"/>
          </a:p>
        </p:txBody>
      </p:sp>
      <p:graphicFrame>
        <p:nvGraphicFramePr>
          <p:cNvPr id="7" name="Table 6">
            <a:extLst>
              <a:ext uri="{FF2B5EF4-FFF2-40B4-BE49-F238E27FC236}">
                <a16:creationId xmlns:a16="http://schemas.microsoft.com/office/drawing/2014/main" id="{E1A81278-63EF-E33F-7DA2-475E1FF45CC5}"/>
              </a:ext>
            </a:extLst>
          </p:cNvPr>
          <p:cNvGraphicFramePr>
            <a:graphicFrameLocks noGrp="1"/>
          </p:cNvGraphicFramePr>
          <p:nvPr>
            <p:extLst>
              <p:ext uri="{D42A27DB-BD31-4B8C-83A1-F6EECF244321}">
                <p14:modId xmlns:p14="http://schemas.microsoft.com/office/powerpoint/2010/main" val="273611425"/>
              </p:ext>
            </p:extLst>
          </p:nvPr>
        </p:nvGraphicFramePr>
        <p:xfrm>
          <a:off x="3897313" y="461665"/>
          <a:ext cx="3721099" cy="1167110"/>
        </p:xfrm>
        <a:graphic>
          <a:graphicData uri="http://schemas.openxmlformats.org/drawingml/2006/table">
            <a:tbl>
              <a:tblPr>
                <a:tableStyleId>{5C22544A-7EE6-4342-B048-85BDC9FD1C3A}</a:tableStyleId>
              </a:tblPr>
              <a:tblGrid>
                <a:gridCol w="1122468">
                  <a:extLst>
                    <a:ext uri="{9D8B030D-6E8A-4147-A177-3AD203B41FA5}">
                      <a16:colId xmlns:a16="http://schemas.microsoft.com/office/drawing/2014/main" val="2446202052"/>
                    </a:ext>
                  </a:extLst>
                </a:gridCol>
                <a:gridCol w="1122468">
                  <a:extLst>
                    <a:ext uri="{9D8B030D-6E8A-4147-A177-3AD203B41FA5}">
                      <a16:colId xmlns:a16="http://schemas.microsoft.com/office/drawing/2014/main" val="3889637122"/>
                    </a:ext>
                  </a:extLst>
                </a:gridCol>
                <a:gridCol w="774620">
                  <a:extLst>
                    <a:ext uri="{9D8B030D-6E8A-4147-A177-3AD203B41FA5}">
                      <a16:colId xmlns:a16="http://schemas.microsoft.com/office/drawing/2014/main" val="1524796560"/>
                    </a:ext>
                  </a:extLst>
                </a:gridCol>
                <a:gridCol w="701543">
                  <a:extLst>
                    <a:ext uri="{9D8B030D-6E8A-4147-A177-3AD203B41FA5}">
                      <a16:colId xmlns:a16="http://schemas.microsoft.com/office/drawing/2014/main" val="904515171"/>
                    </a:ext>
                  </a:extLst>
                </a:gridCol>
              </a:tblGrid>
              <a:tr h="730624">
                <a:tc>
                  <a:txBody>
                    <a:bodyPr/>
                    <a:lstStyle/>
                    <a:p>
                      <a:pPr algn="l" fontAlgn="b"/>
                      <a:r>
                        <a:rPr lang="en-US" sz="1200" u="none" strike="noStrike" dirty="0">
                          <a:effectLst/>
                        </a:rPr>
                        <a:t>The data visualization shows the </a:t>
                      </a:r>
                      <a:endParaRPr lang="en-US" sz="1200" b="0" i="0" u="none" strike="noStrike" dirty="0">
                        <a:solidFill>
                          <a:srgbClr val="000000"/>
                        </a:solidFill>
                        <a:effectLst/>
                        <a:latin typeface="Calibri"/>
                      </a:endParaRPr>
                    </a:p>
                  </a:txBody>
                  <a:tcPr marL="7620" marR="7620" marT="7620" marB="0" anchor="b"/>
                </a:tc>
                <a:tc>
                  <a:txBody>
                    <a:bodyPr/>
                    <a:lstStyle/>
                    <a:p>
                      <a:pPr algn="l" fontAlgn="b"/>
                      <a:r>
                        <a:rPr lang="en-US" sz="1200" u="none" strike="noStrike" dirty="0">
                          <a:effectLst/>
                        </a:rPr>
                        <a:t>shows that</a:t>
                      </a:r>
                      <a:endParaRPr lang="en-US" sz="1200" b="0" i="0" u="none" strike="noStrike" dirty="0">
                        <a:solidFill>
                          <a:srgbClr val="000000"/>
                        </a:solidFill>
                        <a:effectLst/>
                        <a:latin typeface="Calibri"/>
                      </a:endParaRPr>
                    </a:p>
                  </a:txBody>
                  <a:tcPr marL="7620" marR="7620" marT="7620" marB="0" anchor="b"/>
                </a:tc>
                <a:tc>
                  <a:txBody>
                    <a:bodyPr/>
                    <a:lstStyle/>
                    <a:p>
                      <a:pPr algn="l" fontAlgn="b"/>
                      <a:endParaRPr lang="en-US" sz="12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3793895759"/>
                  </a:ext>
                </a:extLst>
              </a:tr>
              <a:tr h="218243">
                <a:tc gridSpan="3">
                  <a:txBody>
                    <a:bodyPr/>
                    <a:lstStyle/>
                    <a:p>
                      <a:pPr algn="l" fontAlgn="b"/>
                      <a:r>
                        <a:rPr lang="en-US" sz="1200" u="none" strike="noStrike">
                          <a:effectLst/>
                        </a:rPr>
                        <a:t>Paris has the highest total sales, followed by</a:t>
                      </a:r>
                      <a:endParaRPr lang="en-US" sz="12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3547648166"/>
                  </a:ext>
                </a:extLst>
              </a:tr>
              <a:tr h="218243">
                <a:tc gridSpan="4">
                  <a:txBody>
                    <a:bodyPr/>
                    <a:lstStyle/>
                    <a:p>
                      <a:pPr algn="l" fontAlgn="b"/>
                      <a:r>
                        <a:rPr lang="en-US" sz="1200" u="none" strike="noStrike" dirty="0">
                          <a:effectLst/>
                        </a:rPr>
                        <a:t>London, San Francisco, NYC, Sydney, Boston and Tokyo.</a:t>
                      </a:r>
                      <a:endParaRPr lang="en-US" sz="12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0964555"/>
                  </a:ext>
                </a:extLst>
              </a:tr>
            </a:tbl>
          </a:graphicData>
        </a:graphic>
      </p:graphicFrame>
      <p:pic>
        <p:nvPicPr>
          <p:cNvPr id="8" name="Picture 2">
            <a:extLst>
              <a:ext uri="{FF2B5EF4-FFF2-40B4-BE49-F238E27FC236}">
                <a16:creationId xmlns:a16="http://schemas.microsoft.com/office/drawing/2014/main" id="{8BDF2860-D230-7B60-2B59-A29FE5692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905496"/>
            <a:ext cx="7119938"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ACAE887D-FDE1-BE25-E2D1-0582F5861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068" y="3783508"/>
            <a:ext cx="7666831" cy="2388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892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4FE3FE2-FB88-E68A-8E3E-4AAF21FBD0AF}"/>
              </a:ext>
            </a:extLst>
          </p:cNvPr>
          <p:cNvSpPr/>
          <p:nvPr/>
        </p:nvSpPr>
        <p:spPr>
          <a:xfrm>
            <a:off x="357809" y="106017"/>
            <a:ext cx="11502887" cy="1245705"/>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52A58DD-35EE-64B2-55AE-508DAD585926}"/>
              </a:ext>
            </a:extLst>
          </p:cNvPr>
          <p:cNvSpPr txBox="1"/>
          <p:nvPr/>
        </p:nvSpPr>
        <p:spPr>
          <a:xfrm>
            <a:off x="636104" y="225287"/>
            <a:ext cx="8613913" cy="369332"/>
          </a:xfrm>
          <a:prstGeom prst="rect">
            <a:avLst/>
          </a:prstGeom>
          <a:noFill/>
        </p:spPr>
        <p:txBody>
          <a:bodyPr wrap="square" rtlCol="0">
            <a:spAutoFit/>
          </a:bodyPr>
          <a:lstStyle/>
          <a:p>
            <a:r>
              <a:rPr lang="en-US" sz="1800" dirty="0"/>
              <a:t>How can customer purchasing patterns be influenced to increase average order value?</a:t>
            </a:r>
            <a:endParaRPr lang="en-IN" dirty="0"/>
          </a:p>
        </p:txBody>
      </p:sp>
      <p:sp>
        <p:nvSpPr>
          <p:cNvPr id="16" name="TextBox 15">
            <a:extLst>
              <a:ext uri="{FF2B5EF4-FFF2-40B4-BE49-F238E27FC236}">
                <a16:creationId xmlns:a16="http://schemas.microsoft.com/office/drawing/2014/main" id="{D4EDE306-D187-8927-E651-03112CCF01C9}"/>
              </a:ext>
            </a:extLst>
          </p:cNvPr>
          <p:cNvSpPr txBox="1"/>
          <p:nvPr/>
        </p:nvSpPr>
        <p:spPr>
          <a:xfrm>
            <a:off x="728871" y="594619"/>
            <a:ext cx="1417982" cy="369332"/>
          </a:xfrm>
          <a:prstGeom prst="rect">
            <a:avLst/>
          </a:prstGeom>
          <a:noFill/>
        </p:spPr>
        <p:txBody>
          <a:bodyPr wrap="square" rtlCol="0">
            <a:spAutoFit/>
          </a:bodyPr>
          <a:lstStyle/>
          <a:p>
            <a:r>
              <a:rPr lang="en-US" sz="1800" dirty="0"/>
              <a:t>Conclusion :</a:t>
            </a:r>
            <a:endParaRPr lang="en-IN" dirty="0"/>
          </a:p>
        </p:txBody>
      </p:sp>
      <p:graphicFrame>
        <p:nvGraphicFramePr>
          <p:cNvPr id="17" name="Table 16">
            <a:extLst>
              <a:ext uri="{FF2B5EF4-FFF2-40B4-BE49-F238E27FC236}">
                <a16:creationId xmlns:a16="http://schemas.microsoft.com/office/drawing/2014/main" id="{085276DE-C0AE-5F84-E0EF-C45C11F10C43}"/>
              </a:ext>
            </a:extLst>
          </p:cNvPr>
          <p:cNvGraphicFramePr>
            <a:graphicFrameLocks noGrp="1"/>
          </p:cNvGraphicFramePr>
          <p:nvPr>
            <p:extLst>
              <p:ext uri="{D42A27DB-BD31-4B8C-83A1-F6EECF244321}">
                <p14:modId xmlns:p14="http://schemas.microsoft.com/office/powerpoint/2010/main" val="4079655415"/>
              </p:ext>
            </p:extLst>
          </p:nvPr>
        </p:nvGraphicFramePr>
        <p:xfrm>
          <a:off x="2345634" y="678201"/>
          <a:ext cx="6705601" cy="571500"/>
        </p:xfrm>
        <a:graphic>
          <a:graphicData uri="http://schemas.openxmlformats.org/drawingml/2006/table">
            <a:tbl>
              <a:tblPr>
                <a:tableStyleId>{5C22544A-7EE6-4342-B048-85BDC9FD1C3A}</a:tableStyleId>
              </a:tblPr>
              <a:tblGrid>
                <a:gridCol w="3284376">
                  <a:extLst>
                    <a:ext uri="{9D8B030D-6E8A-4147-A177-3AD203B41FA5}">
                      <a16:colId xmlns:a16="http://schemas.microsoft.com/office/drawing/2014/main" val="20000"/>
                    </a:ext>
                  </a:extLst>
                </a:gridCol>
                <a:gridCol w="684245">
                  <a:extLst>
                    <a:ext uri="{9D8B030D-6E8A-4147-A177-3AD203B41FA5}">
                      <a16:colId xmlns:a16="http://schemas.microsoft.com/office/drawing/2014/main" val="20001"/>
                    </a:ext>
                  </a:extLst>
                </a:gridCol>
                <a:gridCol w="684245">
                  <a:extLst>
                    <a:ext uri="{9D8B030D-6E8A-4147-A177-3AD203B41FA5}">
                      <a16:colId xmlns:a16="http://schemas.microsoft.com/office/drawing/2014/main" val="20002"/>
                    </a:ext>
                  </a:extLst>
                </a:gridCol>
                <a:gridCol w="684245">
                  <a:extLst>
                    <a:ext uri="{9D8B030D-6E8A-4147-A177-3AD203B41FA5}">
                      <a16:colId xmlns:a16="http://schemas.microsoft.com/office/drawing/2014/main" val="20003"/>
                    </a:ext>
                  </a:extLst>
                </a:gridCol>
                <a:gridCol w="684245">
                  <a:extLst>
                    <a:ext uri="{9D8B030D-6E8A-4147-A177-3AD203B41FA5}">
                      <a16:colId xmlns:a16="http://schemas.microsoft.com/office/drawing/2014/main" val="20004"/>
                    </a:ext>
                  </a:extLst>
                </a:gridCol>
                <a:gridCol w="684245">
                  <a:extLst>
                    <a:ext uri="{9D8B030D-6E8A-4147-A177-3AD203B41FA5}">
                      <a16:colId xmlns:a16="http://schemas.microsoft.com/office/drawing/2014/main" val="20005"/>
                    </a:ext>
                  </a:extLst>
                </a:gridCol>
              </a:tblGrid>
              <a:tr h="198120">
                <a:tc>
                  <a:txBody>
                    <a:bodyPr/>
                    <a:lstStyle/>
                    <a:p>
                      <a:pPr algn="l" fontAlgn="b"/>
                      <a:r>
                        <a:rPr lang="en-US" sz="1200" u="none" strike="noStrike" dirty="0">
                          <a:effectLst/>
                        </a:rPr>
                        <a:t>It gives the comparison the average order values across</a:t>
                      </a:r>
                      <a:endParaRPr lang="en-US" sz="1200" b="0" i="0" u="none" strike="noStrike" dirty="0">
                        <a:solidFill>
                          <a:srgbClr val="000000"/>
                        </a:solidFill>
                        <a:effectLst/>
                        <a:latin typeface="Calibri"/>
                      </a:endParaRPr>
                    </a:p>
                  </a:txBody>
                  <a:tcPr marL="7620" marR="7620" marT="7620" marB="0" anchor="b"/>
                </a:tc>
                <a:tc>
                  <a:txBody>
                    <a:bodyPr/>
                    <a:lstStyle/>
                    <a:p>
                      <a:pPr algn="l" fontAlgn="b"/>
                      <a:endParaRPr lang="en-US" sz="1200" b="0" i="0" u="none" strike="noStrike">
                        <a:solidFill>
                          <a:srgbClr val="000000"/>
                        </a:solidFill>
                        <a:effectLst/>
                        <a:latin typeface="Calibri"/>
                      </a:endParaRPr>
                    </a:p>
                  </a:txBody>
                  <a:tcPr marL="7620" marR="7620" marT="7620" marB="0" anchor="b"/>
                </a:tc>
                <a:tc>
                  <a:txBody>
                    <a:bodyPr/>
                    <a:lstStyle/>
                    <a:p>
                      <a:pPr algn="l" fontAlgn="b"/>
                      <a:endParaRPr lang="en-US" sz="1200" b="0" i="0" u="none" strike="noStrike" dirty="0">
                        <a:solidFill>
                          <a:srgbClr val="000000"/>
                        </a:solidFill>
                        <a:effectLst/>
                        <a:latin typeface="Calibri"/>
                      </a:endParaRPr>
                    </a:p>
                  </a:txBody>
                  <a:tcPr marL="7620" marR="7620" marT="7620" marB="0" anchor="b"/>
                </a:tc>
                <a:tc>
                  <a:txBody>
                    <a:bodyPr/>
                    <a:lstStyle/>
                    <a:p>
                      <a:pPr algn="l" fontAlgn="b"/>
                      <a:endParaRPr lang="en-US" sz="12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r h="198120">
                <a:tc gridSpan="6">
                  <a:txBody>
                    <a:bodyPr/>
                    <a:lstStyle/>
                    <a:p>
                      <a:pPr algn="l" fontAlgn="b"/>
                      <a:r>
                        <a:rPr lang="en-US" sz="1200" u="none" strike="noStrike" dirty="0">
                          <a:effectLst/>
                        </a:rPr>
                        <a:t>different customers, helping you identify high value customers or trends in purchasing behavior.</a:t>
                      </a:r>
                      <a:endParaRPr lang="en-US" sz="12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pic>
        <p:nvPicPr>
          <p:cNvPr id="18" name="Picture 2">
            <a:extLst>
              <a:ext uri="{FF2B5EF4-FFF2-40B4-BE49-F238E27FC236}">
                <a16:creationId xmlns:a16="http://schemas.microsoft.com/office/drawing/2014/main" id="{DA318284-337C-C234-D646-C77FBC649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51" y="1435304"/>
            <a:ext cx="9659731" cy="199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a:extLst>
              <a:ext uri="{FF2B5EF4-FFF2-40B4-BE49-F238E27FC236}">
                <a16:creationId xmlns:a16="http://schemas.microsoft.com/office/drawing/2014/main" id="{A5C88FE4-A28B-8834-86D1-9CBF02F92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70" y="3429000"/>
            <a:ext cx="9528311" cy="295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52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7420325-6917-387A-7695-07EB03AE4C8F}"/>
              </a:ext>
            </a:extLst>
          </p:cNvPr>
          <p:cNvSpPr/>
          <p:nvPr/>
        </p:nvSpPr>
        <p:spPr>
          <a:xfrm>
            <a:off x="159026" y="0"/>
            <a:ext cx="8295861" cy="781878"/>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What are the key drivers of sales growth, and how can they be leveraged for future success?</a:t>
            </a:r>
          </a:p>
          <a:p>
            <a:endParaRPr lang="en-US" dirty="0">
              <a:solidFill>
                <a:schemeClr val="tx1"/>
              </a:solidFill>
            </a:endParaRPr>
          </a:p>
        </p:txBody>
      </p:sp>
      <p:graphicFrame>
        <p:nvGraphicFramePr>
          <p:cNvPr id="6" name="Table 5">
            <a:extLst>
              <a:ext uri="{FF2B5EF4-FFF2-40B4-BE49-F238E27FC236}">
                <a16:creationId xmlns:a16="http://schemas.microsoft.com/office/drawing/2014/main" id="{B89AF23B-74E2-71B2-FEEB-7DF78E4D50F5}"/>
              </a:ext>
            </a:extLst>
          </p:cNvPr>
          <p:cNvGraphicFramePr>
            <a:graphicFrameLocks noGrp="1"/>
          </p:cNvGraphicFramePr>
          <p:nvPr>
            <p:extLst>
              <p:ext uri="{D42A27DB-BD31-4B8C-83A1-F6EECF244321}">
                <p14:modId xmlns:p14="http://schemas.microsoft.com/office/powerpoint/2010/main" val="1571289170"/>
              </p:ext>
            </p:extLst>
          </p:nvPr>
        </p:nvGraphicFramePr>
        <p:xfrm>
          <a:off x="159026" y="954157"/>
          <a:ext cx="4903752" cy="745628"/>
        </p:xfrm>
        <a:graphic>
          <a:graphicData uri="http://schemas.openxmlformats.org/drawingml/2006/table">
            <a:tbl>
              <a:tblPr>
                <a:tableStyleId>{5C22544A-7EE6-4342-B048-85BDC9FD1C3A}</a:tableStyleId>
              </a:tblPr>
              <a:tblGrid>
                <a:gridCol w="158760">
                  <a:extLst>
                    <a:ext uri="{9D8B030D-6E8A-4147-A177-3AD203B41FA5}">
                      <a16:colId xmlns:a16="http://schemas.microsoft.com/office/drawing/2014/main" val="20000"/>
                    </a:ext>
                  </a:extLst>
                </a:gridCol>
                <a:gridCol w="4744992">
                  <a:extLst>
                    <a:ext uri="{9D8B030D-6E8A-4147-A177-3AD203B41FA5}">
                      <a16:colId xmlns:a16="http://schemas.microsoft.com/office/drawing/2014/main" val="20001"/>
                    </a:ext>
                  </a:extLst>
                </a:gridCol>
              </a:tblGrid>
              <a:tr h="372248">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r>
                        <a:rPr lang="en-US" sz="1200" u="none" strike="noStrike" dirty="0">
                          <a:effectLst/>
                        </a:rPr>
                        <a:t>This insight provides a </a:t>
                      </a:r>
                      <a:r>
                        <a:rPr lang="en-US" sz="1200" u="none" strike="noStrike" dirty="0" err="1">
                          <a:effectLst/>
                        </a:rPr>
                        <a:t>comprensive</a:t>
                      </a:r>
                      <a:r>
                        <a:rPr lang="en-US" sz="1200" u="none" strike="noStrike" dirty="0">
                          <a:effectLst/>
                        </a:rPr>
                        <a:t> view of analyzing top selling products</a:t>
                      </a:r>
                      <a:endParaRPr lang="en-US" sz="12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r h="176392">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r>
                        <a:rPr lang="en-US" sz="1200" u="none" strike="noStrike" dirty="0">
                          <a:effectLst/>
                        </a:rPr>
                        <a:t>how business can leverage this information for various strategic decisions.</a:t>
                      </a:r>
                      <a:endParaRPr lang="en-US" sz="12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6BDED376-1583-A0D2-F9CD-11888FB0736B}"/>
              </a:ext>
            </a:extLst>
          </p:cNvPr>
          <p:cNvGraphicFramePr>
            <a:graphicFrameLocks noGrp="1"/>
          </p:cNvGraphicFramePr>
          <p:nvPr>
            <p:extLst>
              <p:ext uri="{D42A27DB-BD31-4B8C-83A1-F6EECF244321}">
                <p14:modId xmlns:p14="http://schemas.microsoft.com/office/powerpoint/2010/main" val="301723872"/>
              </p:ext>
            </p:extLst>
          </p:nvPr>
        </p:nvGraphicFramePr>
        <p:xfrm>
          <a:off x="5062778" y="1699785"/>
          <a:ext cx="4572000" cy="342628"/>
        </p:xfrm>
        <a:graphic>
          <a:graphicData uri="http://schemas.openxmlformats.org/drawingml/2006/table">
            <a:tbl>
              <a:tblPr>
                <a:tableStyleId>{5C22544A-7EE6-4342-B048-85BDC9FD1C3A}</a:tableStyleId>
              </a:tblPr>
              <a:tblGrid>
                <a:gridCol w="4572000">
                  <a:extLst>
                    <a:ext uri="{9D8B030D-6E8A-4147-A177-3AD203B41FA5}">
                      <a16:colId xmlns:a16="http://schemas.microsoft.com/office/drawing/2014/main" val="20000"/>
                    </a:ext>
                  </a:extLst>
                </a:gridCol>
              </a:tblGrid>
              <a:tr h="330654">
                <a:tc>
                  <a:txBody>
                    <a:bodyPr/>
                    <a:lstStyle/>
                    <a:p>
                      <a:pPr algn="l" fontAlgn="b"/>
                      <a:r>
                        <a:rPr lang="en-US" sz="1100" u="none" strike="noStrike" dirty="0">
                          <a:effectLst/>
                        </a:rPr>
                        <a:t>The distribution of sales across countries highlights regions where the company has a substantial customer base or a strong market presence. </a:t>
                      </a:r>
                      <a:endParaRPr lang="en-US" sz="1100" b="0" i="0" u="none" strike="noStrike" dirty="0">
                        <a:solidFill>
                          <a:srgbClr val="374151"/>
                        </a:solidFill>
                        <a:effectLst/>
                        <a:latin typeface="Segoe UI"/>
                      </a:endParaRPr>
                    </a:p>
                  </a:txBody>
                  <a:tcPr marL="7348" marR="7348" marT="7348" marB="0" anchor="b"/>
                </a:tc>
                <a:extLst>
                  <a:ext uri="{0D108BD9-81ED-4DB2-BD59-A6C34878D82A}">
                    <a16:rowId xmlns:a16="http://schemas.microsoft.com/office/drawing/2014/main" val="10000"/>
                  </a:ext>
                </a:extLst>
              </a:tr>
            </a:tbl>
          </a:graphicData>
        </a:graphic>
      </p:graphicFrame>
      <p:pic>
        <p:nvPicPr>
          <p:cNvPr id="8" name="Picture 2">
            <a:extLst>
              <a:ext uri="{FF2B5EF4-FFF2-40B4-BE49-F238E27FC236}">
                <a16:creationId xmlns:a16="http://schemas.microsoft.com/office/drawing/2014/main" id="{CFDD5226-0295-1201-E910-B92CA9753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6" y="2042413"/>
            <a:ext cx="4903752"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71D33F7D-89EB-1DFA-DDAF-CE8F0364D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778" y="2532950"/>
            <a:ext cx="457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98B2C185-F1CF-F1A5-DACE-D3CB9D6ED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5" y="3539425"/>
            <a:ext cx="4880099" cy="28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0DB813BE-6E57-9C2E-4BDC-385B5247A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125" y="3539425"/>
            <a:ext cx="4903752" cy="28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11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4BB4596-6676-77DD-8DDC-5CC93A846595}"/>
              </a:ext>
            </a:extLst>
          </p:cNvPr>
          <p:cNvSpPr/>
          <p:nvPr/>
        </p:nvSpPr>
        <p:spPr>
          <a:xfrm>
            <a:off x="265043" y="185530"/>
            <a:ext cx="7235687" cy="530087"/>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Which product features or attributes are most appealing to customers?</a:t>
            </a:r>
          </a:p>
          <a:p>
            <a:endParaRPr lang="en-US" dirty="0">
              <a:solidFill>
                <a:schemeClr val="tx1"/>
              </a:solidFill>
            </a:endParaRPr>
          </a:p>
        </p:txBody>
      </p:sp>
      <p:graphicFrame>
        <p:nvGraphicFramePr>
          <p:cNvPr id="3" name="Table 2">
            <a:extLst>
              <a:ext uri="{FF2B5EF4-FFF2-40B4-BE49-F238E27FC236}">
                <a16:creationId xmlns:a16="http://schemas.microsoft.com/office/drawing/2014/main" id="{BB1E9E04-7F3D-4C84-653F-F6128BF89C65}"/>
              </a:ext>
            </a:extLst>
          </p:cNvPr>
          <p:cNvGraphicFramePr>
            <a:graphicFrameLocks noGrp="1"/>
          </p:cNvGraphicFramePr>
          <p:nvPr>
            <p:extLst>
              <p:ext uri="{D42A27DB-BD31-4B8C-83A1-F6EECF244321}">
                <p14:modId xmlns:p14="http://schemas.microsoft.com/office/powerpoint/2010/main" val="421193202"/>
              </p:ext>
            </p:extLst>
          </p:nvPr>
        </p:nvGraphicFramePr>
        <p:xfrm>
          <a:off x="265043" y="1032012"/>
          <a:ext cx="7235687" cy="796787"/>
        </p:xfrm>
        <a:graphic>
          <a:graphicData uri="http://schemas.openxmlformats.org/drawingml/2006/table">
            <a:tbl>
              <a:tblPr>
                <a:tableStyleId>{5C22544A-7EE6-4342-B048-85BDC9FD1C3A}</a:tableStyleId>
              </a:tblPr>
              <a:tblGrid>
                <a:gridCol w="4604527">
                  <a:extLst>
                    <a:ext uri="{9D8B030D-6E8A-4147-A177-3AD203B41FA5}">
                      <a16:colId xmlns:a16="http://schemas.microsoft.com/office/drawing/2014/main" val="20000"/>
                    </a:ext>
                  </a:extLst>
                </a:gridCol>
                <a:gridCol w="657790">
                  <a:extLst>
                    <a:ext uri="{9D8B030D-6E8A-4147-A177-3AD203B41FA5}">
                      <a16:colId xmlns:a16="http://schemas.microsoft.com/office/drawing/2014/main" val="20001"/>
                    </a:ext>
                  </a:extLst>
                </a:gridCol>
                <a:gridCol w="657790">
                  <a:extLst>
                    <a:ext uri="{9D8B030D-6E8A-4147-A177-3AD203B41FA5}">
                      <a16:colId xmlns:a16="http://schemas.microsoft.com/office/drawing/2014/main" val="20002"/>
                    </a:ext>
                  </a:extLst>
                </a:gridCol>
                <a:gridCol w="657790">
                  <a:extLst>
                    <a:ext uri="{9D8B030D-6E8A-4147-A177-3AD203B41FA5}">
                      <a16:colId xmlns:a16="http://schemas.microsoft.com/office/drawing/2014/main" val="20003"/>
                    </a:ext>
                  </a:extLst>
                </a:gridCol>
                <a:gridCol w="657790">
                  <a:extLst>
                    <a:ext uri="{9D8B030D-6E8A-4147-A177-3AD203B41FA5}">
                      <a16:colId xmlns:a16="http://schemas.microsoft.com/office/drawing/2014/main" val="20004"/>
                    </a:ext>
                  </a:extLst>
                </a:gridCol>
              </a:tblGrid>
              <a:tr h="435978">
                <a:tc gridSpan="5">
                  <a:txBody>
                    <a:bodyPr/>
                    <a:lstStyle/>
                    <a:p>
                      <a:pPr algn="l" fontAlgn="b"/>
                      <a:r>
                        <a:rPr lang="en-US" sz="1100" u="none" strike="noStrike">
                          <a:effectLst/>
                        </a:rPr>
                        <a:t>These insights can aid in making informed business decisions, marketting strategies, or inventory management based </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0809">
                <a:tc>
                  <a:txBody>
                    <a:bodyPr/>
                    <a:lstStyle/>
                    <a:p>
                      <a:pPr algn="l" fontAlgn="b"/>
                      <a:r>
                        <a:rPr lang="en-US" sz="1100" u="none" strike="noStrike">
                          <a:effectLst/>
                        </a:rPr>
                        <a:t>on the popularity and representation of different product categories.</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bl>
          </a:graphicData>
        </a:graphic>
      </p:graphicFrame>
      <p:pic>
        <p:nvPicPr>
          <p:cNvPr id="4" name="Picture 2">
            <a:extLst>
              <a:ext uri="{FF2B5EF4-FFF2-40B4-BE49-F238E27FC236}">
                <a16:creationId xmlns:a16="http://schemas.microsoft.com/office/drawing/2014/main" id="{E8E92F5D-C83F-B762-4A53-4F3A358DF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2" y="2177220"/>
            <a:ext cx="5552661" cy="134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ECDE6FD0-8798-C8D3-EA01-DC78D1399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42" y="3558208"/>
            <a:ext cx="8077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011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11F8D3D-BFA5-6242-5139-43D4A2CA7D17}"/>
              </a:ext>
            </a:extLst>
          </p:cNvPr>
          <p:cNvSpPr/>
          <p:nvPr/>
        </p:nvSpPr>
        <p:spPr>
          <a:xfrm>
            <a:off x="265043" y="185530"/>
            <a:ext cx="7818783" cy="636105"/>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How can the product mix be optimized to cater to changing market demands?</a:t>
            </a:r>
          </a:p>
          <a:p>
            <a:endParaRPr lang="en-US" dirty="0">
              <a:solidFill>
                <a:schemeClr val="tx1"/>
              </a:solidFill>
            </a:endParaRPr>
          </a:p>
        </p:txBody>
      </p:sp>
      <p:graphicFrame>
        <p:nvGraphicFramePr>
          <p:cNvPr id="3" name="Table 2">
            <a:extLst>
              <a:ext uri="{FF2B5EF4-FFF2-40B4-BE49-F238E27FC236}">
                <a16:creationId xmlns:a16="http://schemas.microsoft.com/office/drawing/2014/main" id="{49A584A4-FEEF-D43C-11B7-D53AEDCFD4A6}"/>
              </a:ext>
            </a:extLst>
          </p:cNvPr>
          <p:cNvGraphicFramePr>
            <a:graphicFrameLocks noGrp="1"/>
          </p:cNvGraphicFramePr>
          <p:nvPr>
            <p:extLst>
              <p:ext uri="{D42A27DB-BD31-4B8C-83A1-F6EECF244321}">
                <p14:modId xmlns:p14="http://schemas.microsoft.com/office/powerpoint/2010/main" val="541210666"/>
              </p:ext>
            </p:extLst>
          </p:nvPr>
        </p:nvGraphicFramePr>
        <p:xfrm>
          <a:off x="265043" y="1023057"/>
          <a:ext cx="7195931" cy="533400"/>
        </p:xfrm>
        <a:graphic>
          <a:graphicData uri="http://schemas.openxmlformats.org/drawingml/2006/table">
            <a:tbl>
              <a:tblPr>
                <a:tableStyleId>{5C22544A-7EE6-4342-B048-85BDC9FD1C3A}</a:tableStyleId>
              </a:tblPr>
              <a:tblGrid>
                <a:gridCol w="7195931">
                  <a:extLst>
                    <a:ext uri="{9D8B030D-6E8A-4147-A177-3AD203B41FA5}">
                      <a16:colId xmlns:a16="http://schemas.microsoft.com/office/drawing/2014/main" val="20000"/>
                    </a:ext>
                  </a:extLst>
                </a:gridCol>
              </a:tblGrid>
              <a:tr h="533400">
                <a:tc>
                  <a:txBody>
                    <a:bodyPr/>
                    <a:lstStyle/>
                    <a:p>
                      <a:pPr algn="l" fontAlgn="b"/>
                      <a:r>
                        <a:rPr lang="en-US" sz="1000" u="none" strike="noStrike" dirty="0">
                          <a:effectLst/>
                        </a:rPr>
                        <a:t>This pie chart show the revenue by product line which involves </a:t>
                      </a:r>
                      <a:r>
                        <a:rPr lang="en-US" sz="1000" u="none" strike="noStrike" dirty="0" err="1">
                          <a:effectLst/>
                        </a:rPr>
                        <a:t>analysing</a:t>
                      </a:r>
                      <a:r>
                        <a:rPr lang="en-US" sz="1000" u="none" strike="noStrike" dirty="0">
                          <a:effectLst/>
                        </a:rPr>
                        <a:t> the sales data, understanding customer preferences, adjusting the product offerings.</a:t>
                      </a:r>
                      <a:endParaRPr lang="en-US" sz="1000" b="0" i="0" u="none" strike="noStrike" dirty="0">
                        <a:solidFill>
                          <a:srgbClr val="000000"/>
                        </a:solidFill>
                        <a:effectLst/>
                        <a:latin typeface="Calibri"/>
                      </a:endParaRPr>
                    </a:p>
                  </a:txBody>
                  <a:tcPr marL="7105" marR="7105" marT="7105" marB="0" anchor="b"/>
                </a:tc>
                <a:extLst>
                  <a:ext uri="{0D108BD9-81ED-4DB2-BD59-A6C34878D82A}">
                    <a16:rowId xmlns:a16="http://schemas.microsoft.com/office/drawing/2014/main" val="10000"/>
                  </a:ext>
                </a:extLst>
              </a:tr>
            </a:tbl>
          </a:graphicData>
        </a:graphic>
      </p:graphicFrame>
      <p:pic>
        <p:nvPicPr>
          <p:cNvPr id="4" name="Picture 2">
            <a:extLst>
              <a:ext uri="{FF2B5EF4-FFF2-40B4-BE49-F238E27FC236}">
                <a16:creationId xmlns:a16="http://schemas.microsoft.com/office/drawing/2014/main" id="{B6E3C1B8-873A-52CA-7D80-3EF17C197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3" y="1757879"/>
            <a:ext cx="4408487"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FB9B65C3-EBFC-BF47-B296-6168C85B4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279" y="3180522"/>
            <a:ext cx="4962938" cy="306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344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B48171D-EDB7-DCF6-40A7-C990F2DDC9C8}"/>
              </a:ext>
            </a:extLst>
          </p:cNvPr>
          <p:cNvSpPr/>
          <p:nvPr/>
        </p:nvSpPr>
        <p:spPr>
          <a:xfrm>
            <a:off x="384313" y="0"/>
            <a:ext cx="8998226" cy="821635"/>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Are there any specific market segments where a particular product is underperforming, and how can it be improved?</a:t>
            </a:r>
          </a:p>
          <a:p>
            <a:endParaRPr lang="en-US" b="1" dirty="0">
              <a:solidFill>
                <a:schemeClr val="tx1"/>
              </a:solidFill>
            </a:endParaRPr>
          </a:p>
        </p:txBody>
      </p:sp>
      <p:graphicFrame>
        <p:nvGraphicFramePr>
          <p:cNvPr id="3" name="Table 2">
            <a:extLst>
              <a:ext uri="{FF2B5EF4-FFF2-40B4-BE49-F238E27FC236}">
                <a16:creationId xmlns:a16="http://schemas.microsoft.com/office/drawing/2014/main" id="{98BB1752-DCE9-557E-6738-0EF06FEB4E54}"/>
              </a:ext>
            </a:extLst>
          </p:cNvPr>
          <p:cNvGraphicFramePr>
            <a:graphicFrameLocks noGrp="1"/>
          </p:cNvGraphicFramePr>
          <p:nvPr>
            <p:extLst>
              <p:ext uri="{D42A27DB-BD31-4B8C-83A1-F6EECF244321}">
                <p14:modId xmlns:p14="http://schemas.microsoft.com/office/powerpoint/2010/main" val="246259141"/>
              </p:ext>
            </p:extLst>
          </p:nvPr>
        </p:nvGraphicFramePr>
        <p:xfrm>
          <a:off x="384313" y="964479"/>
          <a:ext cx="4389782" cy="559522"/>
        </p:xfrm>
        <a:graphic>
          <a:graphicData uri="http://schemas.openxmlformats.org/drawingml/2006/table">
            <a:tbl>
              <a:tblPr>
                <a:tableStyleId>{5C22544A-7EE6-4342-B048-85BDC9FD1C3A}</a:tableStyleId>
              </a:tblPr>
              <a:tblGrid>
                <a:gridCol w="4389782">
                  <a:extLst>
                    <a:ext uri="{9D8B030D-6E8A-4147-A177-3AD203B41FA5}">
                      <a16:colId xmlns:a16="http://schemas.microsoft.com/office/drawing/2014/main" val="20000"/>
                    </a:ext>
                  </a:extLst>
                </a:gridCol>
              </a:tblGrid>
              <a:tr h="279761">
                <a:tc>
                  <a:txBody>
                    <a:bodyPr/>
                    <a:lstStyle/>
                    <a:p>
                      <a:pPr algn="l" fontAlgn="b"/>
                      <a:r>
                        <a:rPr lang="en-US" sz="1100" u="none" strike="noStrike">
                          <a:effectLst/>
                        </a:rPr>
                        <a:t>Bar chart showcasing the total sales for each product in </a:t>
                      </a:r>
                      <a:endParaRPr lang="en-US" sz="11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r h="279761">
                <a:tc>
                  <a:txBody>
                    <a:bodyPr/>
                    <a:lstStyle/>
                    <a:p>
                      <a:pPr algn="l" fontAlgn="b"/>
                      <a:r>
                        <a:rPr lang="en-US" sz="1100" u="none" strike="noStrike" dirty="0">
                          <a:effectLst/>
                        </a:rPr>
                        <a:t>the classic cars line. This will identify the best selling products.</a:t>
                      </a:r>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bl>
          </a:graphicData>
        </a:graphic>
      </p:graphicFrame>
      <p:pic>
        <p:nvPicPr>
          <p:cNvPr id="4" name="Picture 2">
            <a:extLst>
              <a:ext uri="{FF2B5EF4-FFF2-40B4-BE49-F238E27FC236}">
                <a16:creationId xmlns:a16="http://schemas.microsoft.com/office/drawing/2014/main" id="{00069180-EEA5-6452-53C6-305802851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13" y="1885122"/>
            <a:ext cx="6096000" cy="292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B98AA729-BB7B-00CB-24F7-0C37EFF36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213113"/>
            <a:ext cx="5830957" cy="404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214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B3EA55-ED06-03D0-EE83-3D55A540B8BE}"/>
              </a:ext>
            </a:extLst>
          </p:cNvPr>
          <p:cNvSpPr/>
          <p:nvPr/>
        </p:nvSpPr>
        <p:spPr>
          <a:xfrm>
            <a:off x="357809" y="106017"/>
            <a:ext cx="8163339" cy="583096"/>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What are the main factors that influence customer loyalty and repeat purchases?</a:t>
            </a:r>
          </a:p>
          <a:p>
            <a:endParaRPr lang="en-US" dirty="0">
              <a:solidFill>
                <a:schemeClr val="tx1"/>
              </a:solidFill>
            </a:endParaRPr>
          </a:p>
        </p:txBody>
      </p:sp>
      <p:graphicFrame>
        <p:nvGraphicFramePr>
          <p:cNvPr id="5" name="Table 4">
            <a:extLst>
              <a:ext uri="{FF2B5EF4-FFF2-40B4-BE49-F238E27FC236}">
                <a16:creationId xmlns:a16="http://schemas.microsoft.com/office/drawing/2014/main" id="{3FD15B36-F800-45E6-C85D-88A0B180BC53}"/>
              </a:ext>
            </a:extLst>
          </p:cNvPr>
          <p:cNvGraphicFramePr>
            <a:graphicFrameLocks noGrp="1"/>
          </p:cNvGraphicFramePr>
          <p:nvPr>
            <p:extLst>
              <p:ext uri="{D42A27DB-BD31-4B8C-83A1-F6EECF244321}">
                <p14:modId xmlns:p14="http://schemas.microsoft.com/office/powerpoint/2010/main" val="215691351"/>
              </p:ext>
            </p:extLst>
          </p:nvPr>
        </p:nvGraphicFramePr>
        <p:xfrm>
          <a:off x="357809" y="993913"/>
          <a:ext cx="3581399" cy="1371600"/>
        </p:xfrm>
        <a:graphic>
          <a:graphicData uri="http://schemas.openxmlformats.org/drawingml/2006/table">
            <a:tbl>
              <a:tblPr>
                <a:tableStyleId>{5C22544A-7EE6-4342-B048-85BDC9FD1C3A}</a:tableStyleId>
              </a:tblPr>
              <a:tblGrid>
                <a:gridCol w="1441570">
                  <a:extLst>
                    <a:ext uri="{9D8B030D-6E8A-4147-A177-3AD203B41FA5}">
                      <a16:colId xmlns:a16="http://schemas.microsoft.com/office/drawing/2014/main" val="20000"/>
                    </a:ext>
                  </a:extLst>
                </a:gridCol>
                <a:gridCol w="480523">
                  <a:extLst>
                    <a:ext uri="{9D8B030D-6E8A-4147-A177-3AD203B41FA5}">
                      <a16:colId xmlns:a16="http://schemas.microsoft.com/office/drawing/2014/main" val="20001"/>
                    </a:ext>
                  </a:extLst>
                </a:gridCol>
                <a:gridCol w="480523">
                  <a:extLst>
                    <a:ext uri="{9D8B030D-6E8A-4147-A177-3AD203B41FA5}">
                      <a16:colId xmlns:a16="http://schemas.microsoft.com/office/drawing/2014/main" val="20002"/>
                    </a:ext>
                  </a:extLst>
                </a:gridCol>
                <a:gridCol w="480523">
                  <a:extLst>
                    <a:ext uri="{9D8B030D-6E8A-4147-A177-3AD203B41FA5}">
                      <a16:colId xmlns:a16="http://schemas.microsoft.com/office/drawing/2014/main" val="20003"/>
                    </a:ext>
                  </a:extLst>
                </a:gridCol>
                <a:gridCol w="698260">
                  <a:extLst>
                    <a:ext uri="{9D8B030D-6E8A-4147-A177-3AD203B41FA5}">
                      <a16:colId xmlns:a16="http://schemas.microsoft.com/office/drawing/2014/main" val="20004"/>
                    </a:ext>
                  </a:extLst>
                </a:gridCol>
              </a:tblGrid>
              <a:tr h="685800">
                <a:tc gridSpan="5">
                  <a:txBody>
                    <a:bodyPr/>
                    <a:lstStyle/>
                    <a:p>
                      <a:pPr algn="l" fontAlgn="b"/>
                      <a:r>
                        <a:rPr lang="en-US" sz="1100" u="none" strike="noStrike" dirty="0">
                          <a:effectLst/>
                        </a:rPr>
                        <a:t>This chart shows the customers who have spent the total amount of money </a:t>
                      </a:r>
                      <a:endParaRPr lang="en-US" sz="11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685800">
                <a:tc>
                  <a:txBody>
                    <a:bodyPr/>
                    <a:lstStyle/>
                    <a:p>
                      <a:pPr algn="l" fontAlgn="b"/>
                      <a:r>
                        <a:rPr lang="en-US" sz="1100" u="none" strike="noStrike">
                          <a:effectLst/>
                        </a:rPr>
                        <a:t>to show the value and loyalty.</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8E8A94DD-305B-43A6-9BCC-8A9539BD29FA}"/>
              </a:ext>
            </a:extLst>
          </p:cNvPr>
          <p:cNvGraphicFramePr>
            <a:graphicFrameLocks noGrp="1"/>
          </p:cNvGraphicFramePr>
          <p:nvPr>
            <p:extLst>
              <p:ext uri="{D42A27DB-BD31-4B8C-83A1-F6EECF244321}">
                <p14:modId xmlns:p14="http://schemas.microsoft.com/office/powerpoint/2010/main" val="4166816709"/>
              </p:ext>
            </p:extLst>
          </p:nvPr>
        </p:nvGraphicFramePr>
        <p:xfrm>
          <a:off x="4883426" y="993913"/>
          <a:ext cx="4648200" cy="457200"/>
        </p:xfrm>
        <a:graphic>
          <a:graphicData uri="http://schemas.openxmlformats.org/drawingml/2006/table">
            <a:tbl>
              <a:tblPr>
                <a:tableStyleId>{5C22544A-7EE6-4342-B048-85BDC9FD1C3A}</a:tableStyleId>
              </a:tblPr>
              <a:tblGrid>
                <a:gridCol w="4648200">
                  <a:extLst>
                    <a:ext uri="{9D8B030D-6E8A-4147-A177-3AD203B41FA5}">
                      <a16:colId xmlns:a16="http://schemas.microsoft.com/office/drawing/2014/main" val="20000"/>
                    </a:ext>
                  </a:extLst>
                </a:gridCol>
              </a:tblGrid>
              <a:tr h="457200">
                <a:tc>
                  <a:txBody>
                    <a:bodyPr/>
                    <a:lstStyle/>
                    <a:p>
                      <a:pPr algn="l" fontAlgn="b"/>
                      <a:r>
                        <a:rPr lang="en-US" sz="1100" u="none" strike="noStrike" dirty="0">
                          <a:effectLst/>
                        </a:rPr>
                        <a:t>This chart shows the most purchased products by the customers and indicating the chart with customer number.</a:t>
                      </a:r>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bl>
          </a:graphicData>
        </a:graphic>
      </p:graphicFrame>
      <p:pic>
        <p:nvPicPr>
          <p:cNvPr id="7" name="Picture 4">
            <a:extLst>
              <a:ext uri="{FF2B5EF4-FFF2-40B4-BE49-F238E27FC236}">
                <a16:creationId xmlns:a16="http://schemas.microsoft.com/office/drawing/2014/main" id="{22D087B3-D4AE-D396-5B8E-5555F3D04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426" y="1679713"/>
            <a:ext cx="49498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F75FE014-88C1-E067-7A48-3DEB6CE72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17" y="2986881"/>
            <a:ext cx="4945063"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4C9A8AAE-C4AB-BAEB-D0C5-85FCE5A54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780" y="3428999"/>
            <a:ext cx="4224337"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451A2595-9CAE-20A7-4E37-1110BBB90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17" y="4096479"/>
            <a:ext cx="4309872" cy="20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418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1FAE474-640D-9423-A3F5-8FA67803DAA6}"/>
              </a:ext>
            </a:extLst>
          </p:cNvPr>
          <p:cNvSpPr/>
          <p:nvPr/>
        </p:nvSpPr>
        <p:spPr>
          <a:xfrm>
            <a:off x="357809" y="145774"/>
            <a:ext cx="8640417" cy="530087"/>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How do customer preferences differ based on geographic location, and how can marketing campaigns be customized accordingly?</a:t>
            </a:r>
            <a:endParaRPr lang="en-US" sz="1800" dirty="0">
              <a:solidFill>
                <a:schemeClr val="tx1"/>
              </a:solidFill>
            </a:endParaRPr>
          </a:p>
        </p:txBody>
      </p:sp>
      <p:pic>
        <p:nvPicPr>
          <p:cNvPr id="4" name="Picture 2">
            <a:extLst>
              <a:ext uri="{FF2B5EF4-FFF2-40B4-BE49-F238E27FC236}">
                <a16:creationId xmlns:a16="http://schemas.microsoft.com/office/drawing/2014/main" id="{951BC363-EB0E-B931-A94F-212334AC3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09" y="957469"/>
            <a:ext cx="5108575" cy="203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a:extLst>
              <a:ext uri="{FF2B5EF4-FFF2-40B4-BE49-F238E27FC236}">
                <a16:creationId xmlns:a16="http://schemas.microsoft.com/office/drawing/2014/main" id="{901E51F0-A4F6-B55F-A426-F90FA377E3E4}"/>
              </a:ext>
            </a:extLst>
          </p:cNvPr>
          <p:cNvGraphicFramePr>
            <a:graphicFrameLocks noGrp="1"/>
          </p:cNvGraphicFramePr>
          <p:nvPr>
            <p:extLst>
              <p:ext uri="{D42A27DB-BD31-4B8C-83A1-F6EECF244321}">
                <p14:modId xmlns:p14="http://schemas.microsoft.com/office/powerpoint/2010/main" val="2106153086"/>
              </p:ext>
            </p:extLst>
          </p:nvPr>
        </p:nvGraphicFramePr>
        <p:xfrm>
          <a:off x="6510129" y="957469"/>
          <a:ext cx="1981201" cy="1828800"/>
        </p:xfrm>
        <a:graphic>
          <a:graphicData uri="http://schemas.openxmlformats.org/drawingml/2006/table">
            <a:tbl>
              <a:tblPr>
                <a:tableStyleId>{5C22544A-7EE6-4342-B048-85BDC9FD1C3A}</a:tableStyleId>
              </a:tblPr>
              <a:tblGrid>
                <a:gridCol w="1260765">
                  <a:extLst>
                    <a:ext uri="{9D8B030D-6E8A-4147-A177-3AD203B41FA5}">
                      <a16:colId xmlns:a16="http://schemas.microsoft.com/office/drawing/2014/main" val="20000"/>
                    </a:ext>
                  </a:extLst>
                </a:gridCol>
                <a:gridCol w="180109">
                  <a:extLst>
                    <a:ext uri="{9D8B030D-6E8A-4147-A177-3AD203B41FA5}">
                      <a16:colId xmlns:a16="http://schemas.microsoft.com/office/drawing/2014/main" val="20001"/>
                    </a:ext>
                  </a:extLst>
                </a:gridCol>
                <a:gridCol w="180109">
                  <a:extLst>
                    <a:ext uri="{9D8B030D-6E8A-4147-A177-3AD203B41FA5}">
                      <a16:colId xmlns:a16="http://schemas.microsoft.com/office/drawing/2014/main" val="20002"/>
                    </a:ext>
                  </a:extLst>
                </a:gridCol>
                <a:gridCol w="180109">
                  <a:extLst>
                    <a:ext uri="{9D8B030D-6E8A-4147-A177-3AD203B41FA5}">
                      <a16:colId xmlns:a16="http://schemas.microsoft.com/office/drawing/2014/main" val="20003"/>
                    </a:ext>
                  </a:extLst>
                </a:gridCol>
                <a:gridCol w="180109">
                  <a:extLst>
                    <a:ext uri="{9D8B030D-6E8A-4147-A177-3AD203B41FA5}">
                      <a16:colId xmlns:a16="http://schemas.microsoft.com/office/drawing/2014/main" val="20004"/>
                    </a:ext>
                  </a:extLst>
                </a:gridCol>
              </a:tblGrid>
              <a:tr h="914400">
                <a:tc gridSpan="5">
                  <a:txBody>
                    <a:bodyPr/>
                    <a:lstStyle/>
                    <a:p>
                      <a:pPr algn="l" fontAlgn="b"/>
                      <a:r>
                        <a:rPr lang="en-US" sz="1100" u="none" strike="noStrike">
                          <a:effectLst/>
                        </a:rPr>
                        <a:t>They aim to provide insight into customer behaviour, preferences and purchasing patterns across different geographic </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14400">
                <a:tc>
                  <a:txBody>
                    <a:bodyPr/>
                    <a:lstStyle/>
                    <a:p>
                      <a:pPr algn="l" fontAlgn="b"/>
                      <a:r>
                        <a:rPr lang="en-US" sz="1100" u="none" strike="noStrike" dirty="0">
                          <a:effectLst/>
                        </a:rPr>
                        <a:t>locations, which can be valuable for tailoring marketing strategies.</a:t>
                      </a:r>
                      <a:endParaRPr lang="en-US" sz="11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bl>
          </a:graphicData>
        </a:graphic>
      </p:graphicFrame>
      <p:pic>
        <p:nvPicPr>
          <p:cNvPr id="8" name="Picture 3">
            <a:extLst>
              <a:ext uri="{FF2B5EF4-FFF2-40B4-BE49-F238E27FC236}">
                <a16:creationId xmlns:a16="http://schemas.microsoft.com/office/drawing/2014/main" id="{3855238E-9433-46CD-2F87-A39D02C7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275840"/>
            <a:ext cx="5848350"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867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1FDF-85E8-D98C-8809-2D4A5980CFC6}"/>
              </a:ext>
            </a:extLst>
          </p:cNvPr>
          <p:cNvSpPr>
            <a:spLocks noGrp="1"/>
          </p:cNvSpPr>
          <p:nvPr>
            <p:ph type="title"/>
          </p:nvPr>
        </p:nvSpPr>
        <p:spPr>
          <a:xfrm>
            <a:off x="1097280" y="286604"/>
            <a:ext cx="10058400" cy="874540"/>
          </a:xfrm>
        </p:spPr>
        <p:txBody>
          <a:bodyPr/>
          <a:lstStyle/>
          <a:p>
            <a:r>
              <a:rPr lang="en-IN" dirty="0"/>
              <a:t>Overview</a:t>
            </a:r>
          </a:p>
        </p:txBody>
      </p:sp>
      <p:sp>
        <p:nvSpPr>
          <p:cNvPr id="3" name="TextBox 2">
            <a:extLst>
              <a:ext uri="{FF2B5EF4-FFF2-40B4-BE49-F238E27FC236}">
                <a16:creationId xmlns:a16="http://schemas.microsoft.com/office/drawing/2014/main" id="{5F2B3FA0-9C0B-07CF-82AE-CAA800E6AA8C}"/>
              </a:ext>
            </a:extLst>
          </p:cNvPr>
          <p:cNvSpPr txBox="1"/>
          <p:nvPr/>
        </p:nvSpPr>
        <p:spPr>
          <a:xfrm>
            <a:off x="1097280" y="2090057"/>
            <a:ext cx="10058400" cy="3724096"/>
          </a:xfrm>
          <a:prstGeom prst="rect">
            <a:avLst/>
          </a:prstGeom>
          <a:noFill/>
        </p:spPr>
        <p:txBody>
          <a:bodyPr wrap="square" rtlCol="0">
            <a:spAutoFit/>
          </a:bodyPr>
          <a:lstStyle/>
          <a:p>
            <a:pPr marL="0" indent="0">
              <a:buNone/>
            </a:pPr>
            <a:r>
              <a:rPr lang="en-US" sz="1800" dirty="0"/>
              <a:t>Objective : The objective of the project is to create a comprehensive Power BI dashboard utilizing the sample retail analysis database. The dashboard aims to provide valuable insights for sales, product, customer and demographic analysis. It enables the data-driven decision, optimize sales strategies and enhance customer experiences.</a:t>
            </a:r>
          </a:p>
          <a:p>
            <a:pPr marL="0" indent="0">
              <a:buNone/>
            </a:pPr>
            <a:endParaRPr lang="en-US" sz="1800" dirty="0"/>
          </a:p>
          <a:p>
            <a:pPr marL="0" indent="0">
              <a:buNone/>
            </a:pPr>
            <a:r>
              <a:rPr lang="en-US" sz="1800" dirty="0"/>
              <a:t>Analysis Scope : The Analysis will focus on various aspects that utilize data from offices, employees, customers, products, orders and payments tables. Analysis scope focus on sales performance, customer behavior, product analysis and demographic insights.</a:t>
            </a:r>
          </a:p>
          <a:p>
            <a:pPr marL="0" indent="0">
              <a:buNone/>
            </a:pPr>
            <a:endParaRPr lang="en-US" sz="2000" dirty="0"/>
          </a:p>
          <a:p>
            <a:pPr marL="0" indent="0">
              <a:buNone/>
            </a:pPr>
            <a:r>
              <a:rPr lang="en-US" sz="1800" dirty="0"/>
              <a:t>Goal : The primary goal of this Power BI dashboard is to provide stakeholders with actionable insights and optimize sales strategies and inventory management. It enhance targeted marketing and customer experiences.</a:t>
            </a:r>
          </a:p>
          <a:p>
            <a:endParaRPr lang="en-IN" dirty="0"/>
          </a:p>
        </p:txBody>
      </p:sp>
    </p:spTree>
    <p:extLst>
      <p:ext uri="{BB962C8B-B14F-4D97-AF65-F5344CB8AC3E}">
        <p14:creationId xmlns:p14="http://schemas.microsoft.com/office/powerpoint/2010/main" val="3835139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8B0798C-9AE1-A8EA-D32D-6D2F6B4D3655}"/>
              </a:ext>
            </a:extLst>
          </p:cNvPr>
          <p:cNvSpPr/>
          <p:nvPr/>
        </p:nvSpPr>
        <p:spPr>
          <a:xfrm>
            <a:off x="357809" y="106017"/>
            <a:ext cx="9925878" cy="808383"/>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What are the characteristics of high-value customers, and how can similar customers be targeted for acquisition?</a:t>
            </a:r>
          </a:p>
          <a:p>
            <a:endParaRPr lang="en-US" dirty="0"/>
          </a:p>
        </p:txBody>
      </p:sp>
      <p:graphicFrame>
        <p:nvGraphicFramePr>
          <p:cNvPr id="3" name="Table 2">
            <a:extLst>
              <a:ext uri="{FF2B5EF4-FFF2-40B4-BE49-F238E27FC236}">
                <a16:creationId xmlns:a16="http://schemas.microsoft.com/office/drawing/2014/main" id="{25A43CDD-0C76-57B3-E1BE-CA40B1A4D5D5}"/>
              </a:ext>
            </a:extLst>
          </p:cNvPr>
          <p:cNvGraphicFramePr>
            <a:graphicFrameLocks noGrp="1"/>
          </p:cNvGraphicFramePr>
          <p:nvPr>
            <p:extLst>
              <p:ext uri="{D42A27DB-BD31-4B8C-83A1-F6EECF244321}">
                <p14:modId xmlns:p14="http://schemas.microsoft.com/office/powerpoint/2010/main" val="4270019881"/>
              </p:ext>
            </p:extLst>
          </p:nvPr>
        </p:nvGraphicFramePr>
        <p:xfrm>
          <a:off x="3226904" y="1097942"/>
          <a:ext cx="3810000" cy="1048908"/>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gridCol w="635000">
                  <a:extLst>
                    <a:ext uri="{9D8B030D-6E8A-4147-A177-3AD203B41FA5}">
                      <a16:colId xmlns:a16="http://schemas.microsoft.com/office/drawing/2014/main" val="20003"/>
                    </a:ext>
                  </a:extLst>
                </a:gridCol>
              </a:tblGrid>
              <a:tr h="262227">
                <a:tc gridSpan="4">
                  <a:txBody>
                    <a:bodyPr/>
                    <a:lstStyle/>
                    <a:p>
                      <a:pPr algn="l" fontAlgn="b"/>
                      <a:r>
                        <a:rPr lang="en-US" sz="1100" u="none" strike="noStrike">
                          <a:effectLst/>
                        </a:rPr>
                        <a:t>The Visualization will show a comparison of total purchases</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227">
                <a:tc>
                  <a:txBody>
                    <a:bodyPr/>
                    <a:lstStyle/>
                    <a:p>
                      <a:pPr algn="l" fontAlgn="b"/>
                      <a:r>
                        <a:rPr lang="en-US" sz="1100" u="none" strike="noStrike">
                          <a:effectLst/>
                        </a:rPr>
                        <a:t>amout for different customers.</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r h="262227">
                <a:tc gridSpan="4">
                  <a:txBody>
                    <a:bodyPr/>
                    <a:lstStyle/>
                    <a:p>
                      <a:pPr algn="l" fontAlgn="b"/>
                      <a:r>
                        <a:rPr lang="en-US" sz="1100" u="none" strike="noStrike" dirty="0">
                          <a:effectLst/>
                        </a:rPr>
                        <a:t>This insight can help focus on high value customers for targeted </a:t>
                      </a:r>
                      <a:endParaRPr lang="en-US" sz="11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62227">
                <a:tc gridSpan="4">
                  <a:txBody>
                    <a:bodyPr/>
                    <a:lstStyle/>
                    <a:p>
                      <a:pPr algn="l" fontAlgn="b"/>
                      <a:r>
                        <a:rPr lang="en-US" sz="1100" u="none" strike="noStrike" dirty="0">
                          <a:effectLst/>
                        </a:rPr>
                        <a:t>marketing or customer relationship management strategies.</a:t>
                      </a:r>
                      <a:endParaRPr lang="en-US" sz="11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4" name="Picture 2">
            <a:extLst>
              <a:ext uri="{FF2B5EF4-FFF2-40B4-BE49-F238E27FC236}">
                <a16:creationId xmlns:a16="http://schemas.microsoft.com/office/drawing/2014/main" id="{647747F4-9253-D1CA-1B90-81BCDC65A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56" y="2146850"/>
            <a:ext cx="4408487"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D812D8D6-6B7F-0B51-B61F-D9EF870B8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04" y="3524800"/>
            <a:ext cx="8658225" cy="27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97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4AB6B0-C70D-8EBD-0FD1-0013FF86EAA0}"/>
              </a:ext>
            </a:extLst>
          </p:cNvPr>
          <p:cNvSpPr/>
          <p:nvPr/>
        </p:nvSpPr>
        <p:spPr>
          <a:xfrm>
            <a:off x="410817" y="92765"/>
            <a:ext cx="11158331" cy="596348"/>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How can marketing strategies be tailored to target specific demographic segments in different regions?</a:t>
            </a:r>
          </a:p>
          <a:p>
            <a:endParaRPr lang="en-US" dirty="0">
              <a:solidFill>
                <a:schemeClr val="tx1"/>
              </a:solidFill>
            </a:endParaRPr>
          </a:p>
        </p:txBody>
      </p:sp>
      <p:graphicFrame>
        <p:nvGraphicFramePr>
          <p:cNvPr id="6" name="Table 5">
            <a:extLst>
              <a:ext uri="{FF2B5EF4-FFF2-40B4-BE49-F238E27FC236}">
                <a16:creationId xmlns:a16="http://schemas.microsoft.com/office/drawing/2014/main" id="{19A39362-A7A8-4FEA-D8B3-50262E6E50C3}"/>
              </a:ext>
            </a:extLst>
          </p:cNvPr>
          <p:cNvGraphicFramePr>
            <a:graphicFrameLocks noGrp="1"/>
          </p:cNvGraphicFramePr>
          <p:nvPr>
            <p:extLst>
              <p:ext uri="{D42A27DB-BD31-4B8C-83A1-F6EECF244321}">
                <p14:modId xmlns:p14="http://schemas.microsoft.com/office/powerpoint/2010/main" val="3550602595"/>
              </p:ext>
            </p:extLst>
          </p:nvPr>
        </p:nvGraphicFramePr>
        <p:xfrm>
          <a:off x="5585791" y="824948"/>
          <a:ext cx="3800476" cy="762000"/>
        </p:xfrm>
        <a:graphic>
          <a:graphicData uri="http://schemas.openxmlformats.org/drawingml/2006/table">
            <a:tbl>
              <a:tblPr>
                <a:tableStyleId>{5C22544A-7EE6-4342-B048-85BDC9FD1C3A}</a:tableStyleId>
              </a:tblPr>
              <a:tblGrid>
                <a:gridCol w="3800476">
                  <a:extLst>
                    <a:ext uri="{9D8B030D-6E8A-4147-A177-3AD203B41FA5}">
                      <a16:colId xmlns:a16="http://schemas.microsoft.com/office/drawing/2014/main" val="20000"/>
                    </a:ext>
                  </a:extLst>
                </a:gridCol>
              </a:tblGrid>
              <a:tr h="762000">
                <a:tc>
                  <a:txBody>
                    <a:bodyPr/>
                    <a:lstStyle/>
                    <a:p>
                      <a:pPr algn="l" fontAlgn="b"/>
                      <a:r>
                        <a:rPr lang="en-US" sz="1100" u="none" strike="noStrike" dirty="0">
                          <a:effectLst/>
                        </a:rPr>
                        <a:t>The Insight gives the total quantity ordered, average price, customer count for each product line in different cities across various countries.</a:t>
                      </a:r>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bl>
          </a:graphicData>
        </a:graphic>
      </p:graphicFrame>
      <p:pic>
        <p:nvPicPr>
          <p:cNvPr id="7" name="Picture 2">
            <a:extLst>
              <a:ext uri="{FF2B5EF4-FFF2-40B4-BE49-F238E27FC236}">
                <a16:creationId xmlns:a16="http://schemas.microsoft.com/office/drawing/2014/main" id="{B90CAD3C-A0A8-AB1B-CFA2-D106F477C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17" y="1586948"/>
            <a:ext cx="4213225"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A5AE1806-8C46-D2CF-1359-68AB08C79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386" y="3288816"/>
            <a:ext cx="6100762"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18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57061B-2867-5AA8-98CD-AF9F7D7F3FAB}"/>
              </a:ext>
            </a:extLst>
          </p:cNvPr>
          <p:cNvSpPr/>
          <p:nvPr/>
        </p:nvSpPr>
        <p:spPr>
          <a:xfrm>
            <a:off x="357809" y="185529"/>
            <a:ext cx="11158330" cy="781879"/>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What are the potential untapped markets based on demographic indicators, and how can market penetration be increased?</a:t>
            </a:r>
          </a:p>
          <a:p>
            <a:endParaRPr lang="en-US" dirty="0"/>
          </a:p>
        </p:txBody>
      </p:sp>
      <p:pic>
        <p:nvPicPr>
          <p:cNvPr id="3" name="Picture 2">
            <a:extLst>
              <a:ext uri="{FF2B5EF4-FFF2-40B4-BE49-F238E27FC236}">
                <a16:creationId xmlns:a16="http://schemas.microsoft.com/office/drawing/2014/main" id="{F8FDC4D6-3D47-9398-18E6-D5B6B1716807}"/>
              </a:ext>
            </a:extLst>
          </p:cNvPr>
          <p:cNvPicPr>
            <a:picLocks noChangeAspect="1"/>
          </p:cNvPicPr>
          <p:nvPr/>
        </p:nvPicPr>
        <p:blipFill>
          <a:blip r:embed="rId2"/>
          <a:stretch>
            <a:fillRect/>
          </a:stretch>
        </p:blipFill>
        <p:spPr>
          <a:xfrm>
            <a:off x="483705" y="1129748"/>
            <a:ext cx="4313294" cy="2415749"/>
          </a:xfrm>
          <a:prstGeom prst="rect">
            <a:avLst/>
          </a:prstGeom>
        </p:spPr>
      </p:pic>
      <p:graphicFrame>
        <p:nvGraphicFramePr>
          <p:cNvPr id="4" name="Table 3">
            <a:extLst>
              <a:ext uri="{FF2B5EF4-FFF2-40B4-BE49-F238E27FC236}">
                <a16:creationId xmlns:a16="http://schemas.microsoft.com/office/drawing/2014/main" id="{FEE27235-2DB0-F2D7-BBB3-11C8B00EF336}"/>
              </a:ext>
            </a:extLst>
          </p:cNvPr>
          <p:cNvGraphicFramePr>
            <a:graphicFrameLocks noGrp="1"/>
          </p:cNvGraphicFramePr>
          <p:nvPr>
            <p:extLst>
              <p:ext uri="{D42A27DB-BD31-4B8C-83A1-F6EECF244321}">
                <p14:modId xmlns:p14="http://schemas.microsoft.com/office/powerpoint/2010/main" val="3120108736"/>
              </p:ext>
            </p:extLst>
          </p:nvPr>
        </p:nvGraphicFramePr>
        <p:xfrm>
          <a:off x="5801138" y="1129748"/>
          <a:ext cx="4084695" cy="1016000"/>
        </p:xfrm>
        <a:graphic>
          <a:graphicData uri="http://schemas.openxmlformats.org/drawingml/2006/table">
            <a:tbl>
              <a:tblPr>
                <a:tableStyleId>{5C22544A-7EE6-4342-B048-85BDC9FD1C3A}</a:tableStyleId>
              </a:tblPr>
              <a:tblGrid>
                <a:gridCol w="1750583">
                  <a:extLst>
                    <a:ext uri="{9D8B030D-6E8A-4147-A177-3AD203B41FA5}">
                      <a16:colId xmlns:a16="http://schemas.microsoft.com/office/drawing/2014/main" val="20000"/>
                    </a:ext>
                  </a:extLst>
                </a:gridCol>
                <a:gridCol w="583528">
                  <a:extLst>
                    <a:ext uri="{9D8B030D-6E8A-4147-A177-3AD203B41FA5}">
                      <a16:colId xmlns:a16="http://schemas.microsoft.com/office/drawing/2014/main" val="20001"/>
                    </a:ext>
                  </a:extLst>
                </a:gridCol>
                <a:gridCol w="583528">
                  <a:extLst>
                    <a:ext uri="{9D8B030D-6E8A-4147-A177-3AD203B41FA5}">
                      <a16:colId xmlns:a16="http://schemas.microsoft.com/office/drawing/2014/main" val="20002"/>
                    </a:ext>
                  </a:extLst>
                </a:gridCol>
                <a:gridCol w="583528">
                  <a:extLst>
                    <a:ext uri="{9D8B030D-6E8A-4147-A177-3AD203B41FA5}">
                      <a16:colId xmlns:a16="http://schemas.microsoft.com/office/drawing/2014/main" val="20003"/>
                    </a:ext>
                  </a:extLst>
                </a:gridCol>
                <a:gridCol w="583528">
                  <a:extLst>
                    <a:ext uri="{9D8B030D-6E8A-4147-A177-3AD203B41FA5}">
                      <a16:colId xmlns:a16="http://schemas.microsoft.com/office/drawing/2014/main" val="20004"/>
                    </a:ext>
                  </a:extLst>
                </a:gridCol>
              </a:tblGrid>
              <a:tr h="330200">
                <a:tc gridSpan="5">
                  <a:txBody>
                    <a:bodyPr/>
                    <a:lstStyle/>
                    <a:p>
                      <a:pPr algn="l" fontAlgn="b"/>
                      <a:r>
                        <a:rPr lang="en-US" sz="1100" u="none" strike="noStrike">
                          <a:effectLst/>
                        </a:rPr>
                        <a:t>The USA has the highest total credit limit, total orders, total product</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0200">
                <a:tc gridSpan="4">
                  <a:txBody>
                    <a:bodyPr/>
                    <a:lstStyle/>
                    <a:p>
                      <a:pPr algn="l" fontAlgn="b"/>
                      <a:r>
                        <a:rPr lang="en-US" sz="1100" u="none" strike="noStrike">
                          <a:effectLst/>
                        </a:rPr>
                        <a:t>orders and highest number of distinct customers, indicating </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r h="330200">
                <a:tc>
                  <a:txBody>
                    <a:bodyPr/>
                    <a:lstStyle/>
                    <a:p>
                      <a:pPr algn="l" fontAlgn="b"/>
                      <a:r>
                        <a:rPr lang="en-US" sz="1100" u="none" strike="noStrike">
                          <a:effectLst/>
                        </a:rPr>
                        <a:t>a substantial market presence.</a:t>
                      </a:r>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2"/>
                  </a:ext>
                </a:extLst>
              </a:tr>
            </a:tbl>
          </a:graphicData>
        </a:graphic>
      </p:graphicFrame>
      <p:pic>
        <p:nvPicPr>
          <p:cNvPr id="5" name="Picture 2">
            <a:extLst>
              <a:ext uri="{FF2B5EF4-FFF2-40B4-BE49-F238E27FC236}">
                <a16:creationId xmlns:a16="http://schemas.microsoft.com/office/drawing/2014/main" id="{FC766658-111E-0B81-49D2-7DDD7859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05" y="3707837"/>
            <a:ext cx="4419600" cy="269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E92B9BAF-E612-3142-895E-41BE7A428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207" y="3184090"/>
            <a:ext cx="4162425" cy="305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108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5CBF86-9A14-7F75-DF0E-FF1986B67620}"/>
              </a:ext>
            </a:extLst>
          </p:cNvPr>
          <p:cNvSpPr/>
          <p:nvPr/>
        </p:nvSpPr>
        <p:spPr>
          <a:xfrm>
            <a:off x="344557" y="92764"/>
            <a:ext cx="10416208" cy="821635"/>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How do customer preferences and behavior differ based on demographic factors, and how can they be leveraged for personalized marketing campaigns?</a:t>
            </a:r>
          </a:p>
          <a:p>
            <a:endParaRPr lang="en-US" dirty="0">
              <a:solidFill>
                <a:schemeClr val="tx1"/>
              </a:solidFill>
            </a:endParaRPr>
          </a:p>
        </p:txBody>
      </p:sp>
      <p:pic>
        <p:nvPicPr>
          <p:cNvPr id="3" name="Picture 2">
            <a:extLst>
              <a:ext uri="{FF2B5EF4-FFF2-40B4-BE49-F238E27FC236}">
                <a16:creationId xmlns:a16="http://schemas.microsoft.com/office/drawing/2014/main" id="{91D6F8B4-627F-AA3F-A51B-89E443BFD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7" y="1109870"/>
            <a:ext cx="45481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a:extLst>
              <a:ext uri="{FF2B5EF4-FFF2-40B4-BE49-F238E27FC236}">
                <a16:creationId xmlns:a16="http://schemas.microsoft.com/office/drawing/2014/main" id="{320B78C3-D36A-99E0-9A75-3F932250C0CC}"/>
              </a:ext>
            </a:extLst>
          </p:cNvPr>
          <p:cNvGraphicFramePr>
            <a:graphicFrameLocks noGrp="1"/>
          </p:cNvGraphicFramePr>
          <p:nvPr>
            <p:extLst>
              <p:ext uri="{D42A27DB-BD31-4B8C-83A1-F6EECF244321}">
                <p14:modId xmlns:p14="http://schemas.microsoft.com/office/powerpoint/2010/main" val="1105965679"/>
              </p:ext>
            </p:extLst>
          </p:nvPr>
        </p:nvGraphicFramePr>
        <p:xfrm>
          <a:off x="6228525" y="1109870"/>
          <a:ext cx="3581397" cy="1729026"/>
        </p:xfrm>
        <a:graphic>
          <a:graphicData uri="http://schemas.openxmlformats.org/drawingml/2006/table">
            <a:tbl>
              <a:tblPr>
                <a:tableStyleId>{5C22544A-7EE6-4342-B048-85BDC9FD1C3A}</a:tableStyleId>
              </a:tblPr>
              <a:tblGrid>
                <a:gridCol w="397933">
                  <a:extLst>
                    <a:ext uri="{9D8B030D-6E8A-4147-A177-3AD203B41FA5}">
                      <a16:colId xmlns:a16="http://schemas.microsoft.com/office/drawing/2014/main" val="20000"/>
                    </a:ext>
                  </a:extLst>
                </a:gridCol>
                <a:gridCol w="397933">
                  <a:extLst>
                    <a:ext uri="{9D8B030D-6E8A-4147-A177-3AD203B41FA5}">
                      <a16:colId xmlns:a16="http://schemas.microsoft.com/office/drawing/2014/main" val="20001"/>
                    </a:ext>
                  </a:extLst>
                </a:gridCol>
                <a:gridCol w="397933">
                  <a:extLst>
                    <a:ext uri="{9D8B030D-6E8A-4147-A177-3AD203B41FA5}">
                      <a16:colId xmlns:a16="http://schemas.microsoft.com/office/drawing/2014/main" val="20002"/>
                    </a:ext>
                  </a:extLst>
                </a:gridCol>
                <a:gridCol w="397933">
                  <a:extLst>
                    <a:ext uri="{9D8B030D-6E8A-4147-A177-3AD203B41FA5}">
                      <a16:colId xmlns:a16="http://schemas.microsoft.com/office/drawing/2014/main" val="20003"/>
                    </a:ext>
                  </a:extLst>
                </a:gridCol>
                <a:gridCol w="397933">
                  <a:extLst>
                    <a:ext uri="{9D8B030D-6E8A-4147-A177-3AD203B41FA5}">
                      <a16:colId xmlns:a16="http://schemas.microsoft.com/office/drawing/2014/main" val="20004"/>
                    </a:ext>
                  </a:extLst>
                </a:gridCol>
                <a:gridCol w="397933">
                  <a:extLst>
                    <a:ext uri="{9D8B030D-6E8A-4147-A177-3AD203B41FA5}">
                      <a16:colId xmlns:a16="http://schemas.microsoft.com/office/drawing/2014/main" val="20005"/>
                    </a:ext>
                  </a:extLst>
                </a:gridCol>
                <a:gridCol w="397933">
                  <a:extLst>
                    <a:ext uri="{9D8B030D-6E8A-4147-A177-3AD203B41FA5}">
                      <a16:colId xmlns:a16="http://schemas.microsoft.com/office/drawing/2014/main" val="20006"/>
                    </a:ext>
                  </a:extLst>
                </a:gridCol>
                <a:gridCol w="397933">
                  <a:extLst>
                    <a:ext uri="{9D8B030D-6E8A-4147-A177-3AD203B41FA5}">
                      <a16:colId xmlns:a16="http://schemas.microsoft.com/office/drawing/2014/main" val="20007"/>
                    </a:ext>
                  </a:extLst>
                </a:gridCol>
                <a:gridCol w="397933">
                  <a:extLst>
                    <a:ext uri="{9D8B030D-6E8A-4147-A177-3AD203B41FA5}">
                      <a16:colId xmlns:a16="http://schemas.microsoft.com/office/drawing/2014/main" val="20008"/>
                    </a:ext>
                  </a:extLst>
                </a:gridCol>
              </a:tblGrid>
              <a:tr h="576342">
                <a:tc gridSpan="9">
                  <a:txBody>
                    <a:bodyPr/>
                    <a:lstStyle/>
                    <a:p>
                      <a:pPr algn="l" fontAlgn="b"/>
                      <a:r>
                        <a:rPr lang="en-US" sz="1100" u="none" strike="noStrike" dirty="0">
                          <a:effectLst/>
                        </a:rPr>
                        <a:t>By Visualizing the data in Excel, you can gain valuable insights into product line preferences,</a:t>
                      </a:r>
                      <a:endParaRPr lang="en-US" sz="1100" b="1"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6342">
                <a:tc gridSpan="8">
                  <a:txBody>
                    <a:bodyPr/>
                    <a:lstStyle/>
                    <a:p>
                      <a:pPr algn="l" fontAlgn="b"/>
                      <a:r>
                        <a:rPr lang="en-US" sz="1100" u="none" strike="noStrike">
                          <a:effectLst/>
                        </a:rPr>
                        <a:t>expenditure patterns and potential market oppourtinities in different countries.</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r h="576342">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2"/>
                  </a:ext>
                </a:extLst>
              </a:tr>
            </a:tbl>
          </a:graphicData>
        </a:graphic>
      </p:graphicFrame>
      <p:pic>
        <p:nvPicPr>
          <p:cNvPr id="5" name="Picture 3">
            <a:extLst>
              <a:ext uri="{FF2B5EF4-FFF2-40B4-BE49-F238E27FC236}">
                <a16:creationId xmlns:a16="http://schemas.microsoft.com/office/drawing/2014/main" id="{15B165B2-6F29-7A44-09E3-65E814283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965" y="3064568"/>
            <a:ext cx="7162800"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33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4C4B-4DF3-E4A8-07B8-1E0F7727F119}"/>
              </a:ext>
            </a:extLst>
          </p:cNvPr>
          <p:cNvSpPr>
            <a:spLocks noGrp="1"/>
          </p:cNvSpPr>
          <p:nvPr>
            <p:ph type="title"/>
          </p:nvPr>
        </p:nvSpPr>
        <p:spPr>
          <a:xfrm>
            <a:off x="1097280" y="286603"/>
            <a:ext cx="10058400" cy="760319"/>
          </a:xfrm>
        </p:spPr>
        <p:txBody>
          <a:bodyPr/>
          <a:lstStyle/>
          <a:p>
            <a:r>
              <a:rPr lang="en-IN" dirty="0"/>
              <a:t>Overview</a:t>
            </a:r>
          </a:p>
        </p:txBody>
      </p:sp>
      <p:sp>
        <p:nvSpPr>
          <p:cNvPr id="3" name="TextBox 2">
            <a:extLst>
              <a:ext uri="{FF2B5EF4-FFF2-40B4-BE49-F238E27FC236}">
                <a16:creationId xmlns:a16="http://schemas.microsoft.com/office/drawing/2014/main" id="{8370E6B0-65FB-F54C-FEAE-748494663FF9}"/>
              </a:ext>
            </a:extLst>
          </p:cNvPr>
          <p:cNvSpPr txBox="1"/>
          <p:nvPr/>
        </p:nvSpPr>
        <p:spPr>
          <a:xfrm>
            <a:off x="1097280" y="2080591"/>
            <a:ext cx="10058400" cy="3724096"/>
          </a:xfrm>
          <a:prstGeom prst="rect">
            <a:avLst/>
          </a:prstGeom>
          <a:noFill/>
        </p:spPr>
        <p:txBody>
          <a:bodyPr wrap="square" rtlCol="0">
            <a:spAutoFit/>
          </a:bodyPr>
          <a:lstStyle/>
          <a:p>
            <a:pPr marL="0" indent="0">
              <a:buNone/>
            </a:pPr>
            <a:r>
              <a:rPr lang="en-US" sz="1800" dirty="0"/>
              <a:t>Insights &amp; Recommendations : The Power BI dashboard will generate valuable insights for Sales Analysis by top selling products and their performance and optimize pricing strategies based on product performance.  For customer analysis gives insight for customer segmentation based on buying  behavior and personalized marketing strategies based on customer segments. For Product Analysis it gives insight for product line performance and popularity, inventory level and stock movement, that highlights underperforming  products for marketing.</a:t>
            </a:r>
          </a:p>
          <a:p>
            <a:pPr marL="0" indent="0">
              <a:buNone/>
            </a:pPr>
            <a:endParaRPr lang="en-US" sz="2000" dirty="0"/>
          </a:p>
          <a:p>
            <a:pPr marL="0" indent="0">
              <a:buNone/>
            </a:pPr>
            <a:r>
              <a:rPr lang="en-US" sz="1800" dirty="0"/>
              <a:t>Report and Presentation : The final deliverable will consist of a detailed report describing the data source, data modeling methodologies and data cleaning process used in creating power BI dashboard.  The report will also include a step-by-step guide on how to interpret the insights and use the dash board for decision making. The presentation will show case the key findings, visualization and actionable recommendations derived from the dashboard analysis.</a:t>
            </a:r>
          </a:p>
          <a:p>
            <a:endParaRPr lang="en-IN" dirty="0"/>
          </a:p>
        </p:txBody>
      </p:sp>
    </p:spTree>
    <p:extLst>
      <p:ext uri="{BB962C8B-B14F-4D97-AF65-F5344CB8AC3E}">
        <p14:creationId xmlns:p14="http://schemas.microsoft.com/office/powerpoint/2010/main" val="153994330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F8FB-6309-FAAF-A983-F58473E0B8C4}"/>
              </a:ext>
            </a:extLst>
          </p:cNvPr>
          <p:cNvSpPr>
            <a:spLocks noGrp="1"/>
          </p:cNvSpPr>
          <p:nvPr>
            <p:ph type="title"/>
          </p:nvPr>
        </p:nvSpPr>
        <p:spPr/>
        <p:txBody>
          <a:bodyPr/>
          <a:lstStyle/>
          <a:p>
            <a:r>
              <a:rPr lang="en-IN" dirty="0"/>
              <a:t>ER Diagram</a:t>
            </a:r>
          </a:p>
        </p:txBody>
      </p:sp>
      <p:pic>
        <p:nvPicPr>
          <p:cNvPr id="3" name="Picture 2">
            <a:extLst>
              <a:ext uri="{FF2B5EF4-FFF2-40B4-BE49-F238E27FC236}">
                <a16:creationId xmlns:a16="http://schemas.microsoft.com/office/drawing/2014/main" id="{BA37B513-F490-5381-E6A1-09B3FCEF0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49" y="1737361"/>
            <a:ext cx="11343862" cy="4636936"/>
          </a:xfrm>
          <a:prstGeom prst="rect">
            <a:avLst/>
          </a:prstGeom>
        </p:spPr>
      </p:pic>
    </p:spTree>
    <p:extLst>
      <p:ext uri="{BB962C8B-B14F-4D97-AF65-F5344CB8AC3E}">
        <p14:creationId xmlns:p14="http://schemas.microsoft.com/office/powerpoint/2010/main" val="279677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DE791-ECFC-467D-B119-FB937CC156AE}"/>
              </a:ext>
            </a:extLst>
          </p:cNvPr>
          <p:cNvSpPr>
            <a:spLocks noGrp="1"/>
          </p:cNvSpPr>
          <p:nvPr>
            <p:ph type="title"/>
          </p:nvPr>
        </p:nvSpPr>
        <p:spPr/>
        <p:txBody>
          <a:bodyPr/>
          <a:lstStyle/>
          <a:p>
            <a:r>
              <a:rPr lang="en-IN" dirty="0"/>
              <a:t>Power Bi</a:t>
            </a:r>
          </a:p>
        </p:txBody>
      </p:sp>
      <p:sp>
        <p:nvSpPr>
          <p:cNvPr id="4" name="Text Placeholder 3">
            <a:extLst>
              <a:ext uri="{FF2B5EF4-FFF2-40B4-BE49-F238E27FC236}">
                <a16:creationId xmlns:a16="http://schemas.microsoft.com/office/drawing/2014/main" id="{1A78BE9B-3412-6AE7-082C-FB3AC60723CC}"/>
              </a:ext>
            </a:extLst>
          </p:cNvPr>
          <p:cNvSpPr>
            <a:spLocks noGrp="1"/>
          </p:cNvSpPr>
          <p:nvPr>
            <p:ph type="body" sz="half" idx="2"/>
          </p:nvPr>
        </p:nvSpPr>
        <p:spPr/>
        <p:txBody>
          <a:bodyPr>
            <a:normAutofit/>
          </a:bodyPr>
          <a:lstStyle/>
          <a:p>
            <a:r>
              <a:rPr lang="en-IN" sz="2800" b="1" dirty="0"/>
              <a:t>Problem Statement</a:t>
            </a:r>
          </a:p>
        </p:txBody>
      </p:sp>
      <p:pic>
        <p:nvPicPr>
          <p:cNvPr id="6" name="Picture Placeholder 5" descr="A yellow sign with black text&#10;&#10;Description automatically generated">
            <a:extLst>
              <a:ext uri="{FF2B5EF4-FFF2-40B4-BE49-F238E27FC236}">
                <a16:creationId xmlns:a16="http://schemas.microsoft.com/office/drawing/2014/main" id="{B5CE0A5D-9276-5674-0634-62EC8E20C95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5503" b="5503"/>
          <a:stretch>
            <a:fillRect/>
          </a:stretch>
        </p:blipFill>
        <p:spPr/>
      </p:pic>
    </p:spTree>
    <p:extLst>
      <p:ext uri="{BB962C8B-B14F-4D97-AF65-F5344CB8AC3E}">
        <p14:creationId xmlns:p14="http://schemas.microsoft.com/office/powerpoint/2010/main" val="101445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2D274BD-22AE-373D-7946-E5EFAFDE5212}"/>
              </a:ext>
            </a:extLst>
          </p:cNvPr>
          <p:cNvSpPr/>
          <p:nvPr/>
        </p:nvSpPr>
        <p:spPr>
          <a:xfrm>
            <a:off x="0" y="0"/>
            <a:ext cx="2464904" cy="636104"/>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u="sng" dirty="0">
                <a:solidFill>
                  <a:schemeClr val="tx1"/>
                </a:solidFill>
              </a:rPr>
              <a:t>Sales Analysis</a:t>
            </a:r>
          </a:p>
        </p:txBody>
      </p:sp>
      <p:pic>
        <p:nvPicPr>
          <p:cNvPr id="3" name="Picture 2">
            <a:extLst>
              <a:ext uri="{FF2B5EF4-FFF2-40B4-BE49-F238E27FC236}">
                <a16:creationId xmlns:a16="http://schemas.microsoft.com/office/drawing/2014/main" id="{34676354-DF95-44D2-D619-03AC481E2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742"/>
            <a:ext cx="12192000" cy="6103257"/>
          </a:xfrm>
          <a:prstGeom prst="rect">
            <a:avLst/>
          </a:prstGeom>
        </p:spPr>
      </p:pic>
    </p:spTree>
    <p:extLst>
      <p:ext uri="{BB962C8B-B14F-4D97-AF65-F5344CB8AC3E}">
        <p14:creationId xmlns:p14="http://schemas.microsoft.com/office/powerpoint/2010/main" val="2867649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7801A5-38BA-D104-304F-AD204F76311D}"/>
              </a:ext>
            </a:extLst>
          </p:cNvPr>
          <p:cNvSpPr/>
          <p:nvPr/>
        </p:nvSpPr>
        <p:spPr>
          <a:xfrm>
            <a:off x="159657" y="132522"/>
            <a:ext cx="11887200" cy="1311965"/>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What are the top regions in terms of sales revenue? (Visual: Sales revenue by region</a:t>
            </a:r>
            <a:r>
              <a:rPr lang="en-US" dirty="0">
                <a:solidFill>
                  <a:schemeClr val="tx1"/>
                </a:solidFill>
              </a:rPr>
              <a:t>) </a:t>
            </a:r>
            <a:r>
              <a:rPr lang="en-US" sz="1800" dirty="0">
                <a:solidFill>
                  <a:schemeClr val="tx1"/>
                </a:solidFill>
              </a:rPr>
              <a:t>Present insights derived from the analysis, such as:</a:t>
            </a:r>
          </a:p>
          <a:p>
            <a:r>
              <a:rPr lang="en-US" sz="1800" dirty="0">
                <a:solidFill>
                  <a:schemeClr val="tx1"/>
                </a:solidFill>
              </a:rPr>
              <a:t>Top regions contributing to sales revenue. Trends or patterns observed in different regions. Factors influencing higher sales in specific regions </a:t>
            </a:r>
          </a:p>
        </p:txBody>
      </p:sp>
      <p:pic>
        <p:nvPicPr>
          <p:cNvPr id="3" name="Picture 3">
            <a:extLst>
              <a:ext uri="{FF2B5EF4-FFF2-40B4-BE49-F238E27FC236}">
                <a16:creationId xmlns:a16="http://schemas.microsoft.com/office/drawing/2014/main" id="{68491D97-3E87-34EA-1B5B-7ACC32D9A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285" y="1600200"/>
            <a:ext cx="7344229" cy="218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E07BDD68-34AF-B091-3BD8-FC6AF7930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284" y="3943942"/>
            <a:ext cx="7344229" cy="236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689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62F2C87-1BCD-5F34-363F-30AA7E911BEA}"/>
              </a:ext>
            </a:extLst>
          </p:cNvPr>
          <p:cNvSpPr/>
          <p:nvPr/>
        </p:nvSpPr>
        <p:spPr>
          <a:xfrm>
            <a:off x="225287" y="132522"/>
            <a:ext cx="11688417" cy="1099930"/>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How does product pricing impact sales volume? (Visual: Product price vs. sales volume) </a:t>
            </a:r>
            <a:r>
              <a:rPr lang="en-US" sz="1800" dirty="0">
                <a:solidFill>
                  <a:schemeClr val="tx1"/>
                </a:solidFill>
              </a:rPr>
              <a:t>Factors influencing pricing decisions (costs, competition, perceived value, etc.). Impact of pricing strategies on sales and market positioning.</a:t>
            </a:r>
          </a:p>
        </p:txBody>
      </p:sp>
      <p:pic>
        <p:nvPicPr>
          <p:cNvPr id="3" name="Picture 2">
            <a:extLst>
              <a:ext uri="{FF2B5EF4-FFF2-40B4-BE49-F238E27FC236}">
                <a16:creationId xmlns:a16="http://schemas.microsoft.com/office/drawing/2014/main" id="{43B5AAA3-E575-4561-54A0-1E8B3C631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88" y="1451430"/>
            <a:ext cx="11688416" cy="42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737159"/>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Override1.xml><?xml version="1.0" encoding="utf-8"?>
<a:themeOverride xmlns:a="http://schemas.openxmlformats.org/drawingml/2006/main">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388</TotalTime>
  <Words>1596</Words>
  <Application>Microsoft Office PowerPoint</Application>
  <PresentationFormat>Widescreen</PresentationFormat>
  <Paragraphs>82</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Bookman Old Style</vt:lpstr>
      <vt:lpstr>Calibri</vt:lpstr>
      <vt:lpstr>Franklin Gothic Book</vt:lpstr>
      <vt:lpstr>Segoe UI</vt:lpstr>
      <vt:lpstr>Custom</vt:lpstr>
      <vt:lpstr>Retail Analysis</vt:lpstr>
      <vt:lpstr>PowerPoint Presentation</vt:lpstr>
      <vt:lpstr>Overview</vt:lpstr>
      <vt:lpstr>Overview</vt:lpstr>
      <vt:lpstr>ER Diagram</vt:lpstr>
      <vt:lpstr>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Analysis</dc:title>
  <dc:creator>Ankit Kumar</dc:creator>
  <cp:lastModifiedBy>Ankit Kumar</cp:lastModifiedBy>
  <cp:revision>2</cp:revision>
  <dcterms:created xsi:type="dcterms:W3CDTF">2024-03-24T06:17:49Z</dcterms:created>
  <dcterms:modified xsi:type="dcterms:W3CDTF">2024-03-26T15:46:00Z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